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30.jpg" ContentType="image/jpg"/>
  <Override PartName="/ppt/media/image32.jpg" ContentType="image/jpg"/>
  <Override PartName="/ppt/media/image39.jpg" ContentType="image/jpg"/>
  <Override PartName="/ppt/media/image40.jpg" ContentType="image/jpg"/>
  <Override PartName="/ppt/media/image44.jpg" ContentType="image/jpg"/>
  <Override PartName="/ppt/media/image46.jpg" ContentType="image/jpg"/>
  <Override PartName="/ppt/media/image47.jpg" ContentType="image/jpg"/>
  <Override PartName="/ppt/media/image50.jpg" ContentType="image/jpg"/>
  <Override PartName="/ppt/media/image51.jpg" ContentType="image/jpg"/>
  <Override PartName="/ppt/media/image54.jpg" ContentType="image/jpg"/>
  <Override PartName="/ppt/media/image56.jpg" ContentType="image/jpg"/>
  <Override PartName="/ppt/media/image57.jpg" ContentType="image/jpg"/>
  <Override PartName="/ppt/media/image59.jpg" ContentType="image/jpg"/>
  <Override PartName="/ppt/media/image63.jpg" ContentType="image/jpg"/>
  <Override PartName="/ppt/media/image66.jpg" ContentType="image/jpg"/>
  <Override PartName="/ppt/media/image69.jpg" ContentType="image/jpg"/>
  <Override PartName="/ppt/media/image71.jpg" ContentType="image/jpg"/>
  <Override PartName="/ppt/media/image74.jpg" ContentType="image/jp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 id="2147483684" r:id="rId2"/>
    <p:sldMasterId id="2147483696" r:id="rId3"/>
  </p:sldMasterIdLst>
  <p:notesMasterIdLst>
    <p:notesMasterId r:id="rId109"/>
  </p:notesMasterIdLst>
  <p:sldIdLst>
    <p:sldId id="256" r:id="rId4"/>
    <p:sldId id="257" r:id="rId5"/>
    <p:sldId id="342" r:id="rId6"/>
    <p:sldId id="630" r:id="rId7"/>
    <p:sldId id="661" r:id="rId8"/>
    <p:sldId id="631" r:id="rId9"/>
    <p:sldId id="629" r:id="rId10"/>
    <p:sldId id="337" r:id="rId11"/>
    <p:sldId id="322" r:id="rId12"/>
    <p:sldId id="628" r:id="rId13"/>
    <p:sldId id="344" r:id="rId14"/>
    <p:sldId id="619" r:id="rId15"/>
    <p:sldId id="618" r:id="rId16"/>
    <p:sldId id="632" r:id="rId17"/>
    <p:sldId id="343" r:id="rId18"/>
    <p:sldId id="261" r:id="rId19"/>
    <p:sldId id="263" r:id="rId20"/>
    <p:sldId id="621" r:id="rId21"/>
    <p:sldId id="647" r:id="rId22"/>
    <p:sldId id="662" r:id="rId23"/>
    <p:sldId id="258" r:id="rId24"/>
    <p:sldId id="259" r:id="rId25"/>
    <p:sldId id="260" r:id="rId26"/>
    <p:sldId id="648" r:id="rId27"/>
    <p:sldId id="262" r:id="rId28"/>
    <p:sldId id="649" r:id="rId29"/>
    <p:sldId id="264" r:id="rId30"/>
    <p:sldId id="650" r:id="rId31"/>
    <p:sldId id="651" r:id="rId32"/>
    <p:sldId id="652" r:id="rId33"/>
    <p:sldId id="653" r:id="rId34"/>
    <p:sldId id="654" r:id="rId35"/>
    <p:sldId id="655" r:id="rId36"/>
    <p:sldId id="656" r:id="rId37"/>
    <p:sldId id="272" r:id="rId38"/>
    <p:sldId id="657" r:id="rId39"/>
    <p:sldId id="658" r:id="rId40"/>
    <p:sldId id="659" r:id="rId41"/>
    <p:sldId id="276" r:id="rId42"/>
    <p:sldId id="277" r:id="rId43"/>
    <p:sldId id="278" r:id="rId44"/>
    <p:sldId id="660" r:id="rId45"/>
    <p:sldId id="280" r:id="rId46"/>
    <p:sldId id="281" r:id="rId47"/>
    <p:sldId id="282" r:id="rId48"/>
    <p:sldId id="283" r:id="rId49"/>
    <p:sldId id="284" r:id="rId50"/>
    <p:sldId id="285" r:id="rId51"/>
    <p:sldId id="286" r:id="rId52"/>
    <p:sldId id="620" r:id="rId53"/>
    <p:sldId id="633" r:id="rId54"/>
    <p:sldId id="265" r:id="rId55"/>
    <p:sldId id="635" r:id="rId56"/>
    <p:sldId id="636" r:id="rId57"/>
    <p:sldId id="634" r:id="rId58"/>
    <p:sldId id="266" r:id="rId59"/>
    <p:sldId id="614" r:id="rId60"/>
    <p:sldId id="626" r:id="rId61"/>
    <p:sldId id="267" r:id="rId62"/>
    <p:sldId id="637" r:id="rId63"/>
    <p:sldId id="638" r:id="rId64"/>
    <p:sldId id="268" r:id="rId65"/>
    <p:sldId id="335" r:id="rId66"/>
    <p:sldId id="616" r:id="rId67"/>
    <p:sldId id="627" r:id="rId68"/>
    <p:sldId id="269" r:id="rId69"/>
    <p:sldId id="270" r:id="rId70"/>
    <p:sldId id="271" r:id="rId71"/>
    <p:sldId id="622" r:id="rId72"/>
    <p:sldId id="273" r:id="rId73"/>
    <p:sldId id="639" r:id="rId74"/>
    <p:sldId id="625" r:id="rId75"/>
    <p:sldId id="615" r:id="rId76"/>
    <p:sldId id="274" r:id="rId77"/>
    <p:sldId id="334" r:id="rId78"/>
    <p:sldId id="275" r:id="rId79"/>
    <p:sldId id="333" r:id="rId80"/>
    <p:sldId id="610" r:id="rId81"/>
    <p:sldId id="279" r:id="rId82"/>
    <p:sldId id="326" r:id="rId83"/>
    <p:sldId id="346" r:id="rId84"/>
    <p:sldId id="640" r:id="rId85"/>
    <p:sldId id="641" r:id="rId86"/>
    <p:sldId id="612" r:id="rId87"/>
    <p:sldId id="611" r:id="rId88"/>
    <p:sldId id="642" r:id="rId89"/>
    <p:sldId id="347" r:id="rId90"/>
    <p:sldId id="292" r:id="rId91"/>
    <p:sldId id="432" r:id="rId92"/>
    <p:sldId id="643" r:id="rId93"/>
    <p:sldId id="433" r:id="rId94"/>
    <p:sldId id="308" r:id="rId95"/>
    <p:sldId id="608" r:id="rId96"/>
    <p:sldId id="644" r:id="rId97"/>
    <p:sldId id="623" r:id="rId98"/>
    <p:sldId id="645" r:id="rId99"/>
    <p:sldId id="596" r:id="rId100"/>
    <p:sldId id="597" r:id="rId101"/>
    <p:sldId id="598" r:id="rId102"/>
    <p:sldId id="599" r:id="rId103"/>
    <p:sldId id="600" r:id="rId104"/>
    <p:sldId id="601" r:id="rId105"/>
    <p:sldId id="430" r:id="rId106"/>
    <p:sldId id="624" r:id="rId107"/>
    <p:sldId id="436" r:id="rId108"/>
  </p:sldIdLst>
  <p:sldSz cx="9144000" cy="6858000" type="screen4x3"/>
  <p:notesSz cx="6858000" cy="9144000"/>
  <p:custDataLst>
    <p:tags r:id="rId11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599" autoAdjust="0"/>
  </p:normalViewPr>
  <p:slideViewPr>
    <p:cSldViewPr snapToGrid="0" snapToObjects="1">
      <p:cViewPr varScale="1">
        <p:scale>
          <a:sx n="82" d="100"/>
          <a:sy n="82" d="100"/>
        </p:scale>
        <p:origin x="1502" y="72"/>
      </p:cViewPr>
      <p:guideLst>
        <p:guide orient="horz" pos="2160"/>
        <p:guide pos="2880"/>
      </p:guideLst>
    </p:cSldViewPr>
  </p:slideViewPr>
  <p:outlineViewPr>
    <p:cViewPr>
      <p:scale>
        <a:sx n="33" d="100"/>
        <a:sy n="33" d="100"/>
      </p:scale>
      <p:origin x="0" y="44664"/>
    </p:cViewPr>
  </p:outlin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notesMaster" Target="notesMasters/notesMaster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tags" Target="tags/tag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675347-5D2F-44F5-AAAA-F575A948958A}" type="datetimeFigureOut">
              <a:rPr lang="en-US" smtClean="0"/>
              <a:t>11/20/2023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84C948-D06C-4BFB-AB7B-A836D4DC993B}" type="slidenum">
              <a:rPr lang="en-US" smtClean="0"/>
              <a:t>‹#›</a:t>
            </a:fld>
            <a:endParaRPr lang="en-US"/>
          </a:p>
        </p:txBody>
      </p:sp>
    </p:spTree>
    <p:extLst>
      <p:ext uri="{BB962C8B-B14F-4D97-AF65-F5344CB8AC3E}">
        <p14:creationId xmlns:p14="http://schemas.microsoft.com/office/powerpoint/2010/main" val="1451824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78C34BA6-A43D-49EE-97D4-01CCBCA070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34315AD4-320C-4F32-81DA-83BBB4E64AA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MY" altLang="en-US" dirty="0"/>
          </a:p>
        </p:txBody>
      </p:sp>
      <p:sp>
        <p:nvSpPr>
          <p:cNvPr id="8196" name="Slide Number Placeholder 3">
            <a:extLst>
              <a:ext uri="{FF2B5EF4-FFF2-40B4-BE49-F238E27FC236}">
                <a16:creationId xmlns:a16="http://schemas.microsoft.com/office/drawing/2014/main" id="{B6CFCAF0-FFFF-4BA6-9D84-4B792511BAB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01B499A-CD9B-4F64-A1E6-FAF1ABB6523E}" type="slidenum">
              <a:rPr kumimoji="0" lang="en-US" altLang="en-US" sz="13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5" name="Footer Placeholder 4">
            <a:extLst>
              <a:ext uri="{FF2B5EF4-FFF2-40B4-BE49-F238E27FC236}">
                <a16:creationId xmlns:a16="http://schemas.microsoft.com/office/drawing/2014/main" id="{626D3271-ED78-4244-9D1F-8102408E055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https://habbal.gnomio.com/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584C948-D06C-4BFB-AB7B-A836D4DC993B}" type="slidenum">
              <a:rPr lang="en-US" smtClean="0"/>
              <a:t>11</a:t>
            </a:fld>
            <a:endParaRPr lang="en-US"/>
          </a:p>
        </p:txBody>
      </p:sp>
    </p:spTree>
    <p:extLst>
      <p:ext uri="{BB962C8B-B14F-4D97-AF65-F5344CB8AC3E}">
        <p14:creationId xmlns:p14="http://schemas.microsoft.com/office/powerpoint/2010/main" val="1976650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584C948-D06C-4BFB-AB7B-A836D4DC993B}" type="slidenum">
              <a:rPr lang="en-US" smtClean="0"/>
              <a:t>12</a:t>
            </a:fld>
            <a:endParaRPr lang="en-US"/>
          </a:p>
        </p:txBody>
      </p:sp>
    </p:spTree>
    <p:extLst>
      <p:ext uri="{BB962C8B-B14F-4D97-AF65-F5344CB8AC3E}">
        <p14:creationId xmlns:p14="http://schemas.microsoft.com/office/powerpoint/2010/main" val="3934566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m:rPr>
                          <m:nor/>
                        </m:rPr>
                        <a:rPr lang="en-US" sz="1200" b="1" i="1" dirty="0" smtClean="0">
                          <a:cs typeface="Times New Roman" charset="0"/>
                          <a:sym typeface="Symbol" charset="0"/>
                        </a:rPr>
                        <m:t>λ</m:t>
                      </m:r>
                      <m:r>
                        <a:rPr lang="en-US" sz="120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𝐶</m:t>
                          </m:r>
                        </m:num>
                        <m:den>
                          <m:r>
                            <a:rPr lang="en-US" sz="1200" b="0" i="1" smtClean="0">
                              <a:latin typeface="Cambria Math" panose="02040503050406030204" pitchFamily="18" charset="0"/>
                            </a:rPr>
                            <m:t>𝑓</m:t>
                          </m:r>
                        </m:den>
                      </m:f>
                    </m:oMath>
                  </m:oMathPara>
                </a14:m>
                <a:endParaRPr lang="en-US" sz="1200" b="0" i="0" u="none" strike="noStrike" kern="1200" baseline="0" dirty="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b="1" i="0" dirty="0">
                    <a:latin typeface="Cambria Math" panose="02040503050406030204" pitchFamily="18" charset="0"/>
                    <a:cs typeface="Times New Roman" charset="0"/>
                    <a:sym typeface="Symbol" charset="0"/>
                  </a:rPr>
                  <a:t>"λ</a:t>
                </a:r>
                <a:r>
                  <a:rPr lang="en-US" sz="1200" b="1" i="0">
                    <a:latin typeface="Cambria Math" panose="02040503050406030204" pitchFamily="18" charset="0"/>
                    <a:cs typeface="Times New Roman" charset="0"/>
                    <a:sym typeface="Symbol" charset="0"/>
                  </a:rPr>
                  <a:t>"</a:t>
                </a:r>
                <a:r>
                  <a:rPr lang="en-US" sz="1200" i="0">
                    <a:latin typeface="Cambria Math" panose="02040503050406030204" pitchFamily="18" charset="0"/>
                  </a:rPr>
                  <a:t>=</a:t>
                </a:r>
                <a:r>
                  <a:rPr lang="en-US" sz="1200" b="0" i="0">
                    <a:latin typeface="Cambria Math" panose="02040503050406030204" pitchFamily="18" charset="0"/>
                  </a:rPr>
                  <a:t>𝐶/𝑓</a:t>
                </a:r>
                <a:endParaRPr lang="en-US" sz="1200" b="0" i="0" u="none" strike="noStrike" kern="1200" baseline="0" dirty="0">
                  <a:solidFill>
                    <a:schemeClr val="tx1"/>
                  </a:solidFill>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6584C948-D06C-4BFB-AB7B-A836D4DC993B}" type="slidenum">
              <a:rPr lang="en-US" smtClean="0"/>
              <a:t>13</a:t>
            </a:fld>
            <a:endParaRPr lang="en-US"/>
          </a:p>
        </p:txBody>
      </p:sp>
    </p:spTree>
    <p:extLst>
      <p:ext uri="{BB962C8B-B14F-4D97-AF65-F5344CB8AC3E}">
        <p14:creationId xmlns:p14="http://schemas.microsoft.com/office/powerpoint/2010/main" val="1617798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m:rPr>
                          <m:nor/>
                        </m:rPr>
                        <a:rPr lang="en-US" sz="1200" b="1" i="1" dirty="0" smtClean="0">
                          <a:cs typeface="Times New Roman" charset="0"/>
                          <a:sym typeface="Symbol" charset="0"/>
                        </a:rPr>
                        <m:t>λ</m:t>
                      </m:r>
                      <m:r>
                        <a:rPr lang="en-US" sz="120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𝐶</m:t>
                          </m:r>
                        </m:num>
                        <m:den>
                          <m:r>
                            <a:rPr lang="en-US" sz="1200" b="0" i="1" smtClean="0">
                              <a:latin typeface="Cambria Math" panose="02040503050406030204" pitchFamily="18" charset="0"/>
                            </a:rPr>
                            <m:t>𝑓</m:t>
                          </m:r>
                        </m:den>
                      </m:f>
                    </m:oMath>
                  </m:oMathPara>
                </a14:m>
                <a:endParaRPr lang="en-US" sz="1200" b="0" i="0" u="none" strike="noStrike" kern="1200" baseline="0" dirty="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lstStyle/>
              <a:p>
                <a:pPr/>
                <a:r>
                  <a:rPr lang="en-US" sz="1200" b="1" i="0" dirty="0">
                    <a:latin typeface="Cambria Math" panose="02040503050406030204" pitchFamily="18" charset="0"/>
                    <a:cs typeface="Times New Roman" charset="0"/>
                    <a:sym typeface="Symbol" charset="0"/>
                  </a:rPr>
                  <a:t>"λ</a:t>
                </a:r>
                <a:r>
                  <a:rPr lang="en-US" sz="1200" b="1" i="0">
                    <a:latin typeface="Cambria Math" panose="02040503050406030204" pitchFamily="18" charset="0"/>
                    <a:cs typeface="Times New Roman" charset="0"/>
                    <a:sym typeface="Symbol" charset="0"/>
                  </a:rPr>
                  <a:t>"</a:t>
                </a:r>
                <a:r>
                  <a:rPr lang="en-US" sz="1200" i="0">
                    <a:latin typeface="Cambria Math" panose="02040503050406030204" pitchFamily="18" charset="0"/>
                  </a:rPr>
                  <a:t>=</a:t>
                </a:r>
                <a:r>
                  <a:rPr lang="en-US" sz="1200" b="0" i="0">
                    <a:latin typeface="Cambria Math" panose="02040503050406030204" pitchFamily="18" charset="0"/>
                  </a:rPr>
                  <a:t>𝐶/𝑓</a:t>
                </a:r>
                <a:endParaRPr lang="en-US" sz="1200" b="0" i="0" u="none" strike="noStrike" kern="1200" baseline="0" dirty="0">
                  <a:solidFill>
                    <a:schemeClr val="tx1"/>
                  </a:solidFill>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6584C948-D06C-4BFB-AB7B-A836D4DC993B}" type="slidenum">
              <a:rPr lang="en-US" smtClean="0"/>
              <a:t>14</a:t>
            </a:fld>
            <a:endParaRPr lang="en-US"/>
          </a:p>
        </p:txBody>
      </p:sp>
    </p:spTree>
    <p:extLst>
      <p:ext uri="{BB962C8B-B14F-4D97-AF65-F5344CB8AC3E}">
        <p14:creationId xmlns:p14="http://schemas.microsoft.com/office/powerpoint/2010/main" val="2050402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584C948-D06C-4BFB-AB7B-A836D4DC993B}" type="slidenum">
              <a:rPr lang="en-US" smtClean="0"/>
              <a:t>15</a:t>
            </a:fld>
            <a:endParaRPr lang="en-US"/>
          </a:p>
        </p:txBody>
      </p:sp>
    </p:spTree>
    <p:extLst>
      <p:ext uri="{BB962C8B-B14F-4D97-AF65-F5344CB8AC3E}">
        <p14:creationId xmlns:p14="http://schemas.microsoft.com/office/powerpoint/2010/main" val="1010016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Evaluation of modulation techniques</a:t>
            </a:r>
          </a:p>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16</a:t>
            </a:fld>
            <a:endParaRPr lang="en-US"/>
          </a:p>
        </p:txBody>
      </p:sp>
    </p:spTree>
    <p:extLst>
      <p:ext uri="{BB962C8B-B14F-4D97-AF65-F5344CB8AC3E}">
        <p14:creationId xmlns:p14="http://schemas.microsoft.com/office/powerpoint/2010/main" val="4146093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17</a:t>
            </a:fld>
            <a:endParaRPr lang="en-US"/>
          </a:p>
        </p:txBody>
      </p:sp>
    </p:spTree>
    <p:extLst>
      <p:ext uri="{BB962C8B-B14F-4D97-AF65-F5344CB8AC3E}">
        <p14:creationId xmlns:p14="http://schemas.microsoft.com/office/powerpoint/2010/main" val="1166975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18</a:t>
            </a:fld>
            <a:endParaRPr lang="en-US"/>
          </a:p>
        </p:txBody>
      </p:sp>
    </p:spTree>
    <p:extLst>
      <p:ext uri="{BB962C8B-B14F-4D97-AF65-F5344CB8AC3E}">
        <p14:creationId xmlns:p14="http://schemas.microsoft.com/office/powerpoint/2010/main" val="1475069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20</a:t>
            </a:fld>
            <a:endParaRPr lang="en-US"/>
          </a:p>
        </p:txBody>
      </p:sp>
    </p:spTree>
    <p:extLst>
      <p:ext uri="{BB962C8B-B14F-4D97-AF65-F5344CB8AC3E}">
        <p14:creationId xmlns:p14="http://schemas.microsoft.com/office/powerpoint/2010/main" val="3245197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50</a:t>
            </a:fld>
            <a:endParaRPr lang="en-US"/>
          </a:p>
        </p:txBody>
      </p:sp>
    </p:spTree>
    <p:extLst>
      <p:ext uri="{BB962C8B-B14F-4D97-AF65-F5344CB8AC3E}">
        <p14:creationId xmlns:p14="http://schemas.microsoft.com/office/powerpoint/2010/main" val="2060117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2</a:t>
            </a:fld>
            <a:endParaRPr lang="en-US"/>
          </a:p>
        </p:txBody>
      </p:sp>
    </p:spTree>
    <p:extLst>
      <p:ext uri="{BB962C8B-B14F-4D97-AF65-F5344CB8AC3E}">
        <p14:creationId xmlns:p14="http://schemas.microsoft.com/office/powerpoint/2010/main" val="1720625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51</a:t>
            </a:fld>
            <a:endParaRPr lang="en-US"/>
          </a:p>
        </p:txBody>
      </p:sp>
    </p:spTree>
    <p:extLst>
      <p:ext uri="{BB962C8B-B14F-4D97-AF65-F5344CB8AC3E}">
        <p14:creationId xmlns:p14="http://schemas.microsoft.com/office/powerpoint/2010/main" val="3494561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52</a:t>
            </a:fld>
            <a:endParaRPr lang="en-US"/>
          </a:p>
        </p:txBody>
      </p:sp>
    </p:spTree>
    <p:extLst>
      <p:ext uri="{BB962C8B-B14F-4D97-AF65-F5344CB8AC3E}">
        <p14:creationId xmlns:p14="http://schemas.microsoft.com/office/powerpoint/2010/main" val="1445568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53</a:t>
            </a:fld>
            <a:endParaRPr lang="en-US"/>
          </a:p>
        </p:txBody>
      </p:sp>
    </p:spTree>
    <p:extLst>
      <p:ext uri="{BB962C8B-B14F-4D97-AF65-F5344CB8AC3E}">
        <p14:creationId xmlns:p14="http://schemas.microsoft.com/office/powerpoint/2010/main" val="4221059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54</a:t>
            </a:fld>
            <a:endParaRPr lang="en-US"/>
          </a:p>
        </p:txBody>
      </p:sp>
    </p:spTree>
    <p:extLst>
      <p:ext uri="{BB962C8B-B14F-4D97-AF65-F5344CB8AC3E}">
        <p14:creationId xmlns:p14="http://schemas.microsoft.com/office/powerpoint/2010/main" val="1500040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55</a:t>
            </a:fld>
            <a:endParaRPr lang="en-US"/>
          </a:p>
        </p:txBody>
      </p:sp>
    </p:spTree>
    <p:extLst>
      <p:ext uri="{BB962C8B-B14F-4D97-AF65-F5344CB8AC3E}">
        <p14:creationId xmlns:p14="http://schemas.microsoft.com/office/powerpoint/2010/main" val="193858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56</a:t>
            </a:fld>
            <a:endParaRPr lang="en-US"/>
          </a:p>
        </p:txBody>
      </p:sp>
    </p:spTree>
    <p:extLst>
      <p:ext uri="{BB962C8B-B14F-4D97-AF65-F5344CB8AC3E}">
        <p14:creationId xmlns:p14="http://schemas.microsoft.com/office/powerpoint/2010/main" val="1792959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63</a:t>
            </a:fld>
            <a:endParaRPr lang="en-US"/>
          </a:p>
        </p:txBody>
      </p:sp>
    </p:spTree>
    <p:extLst>
      <p:ext uri="{BB962C8B-B14F-4D97-AF65-F5344CB8AC3E}">
        <p14:creationId xmlns:p14="http://schemas.microsoft.com/office/powerpoint/2010/main" val="1046577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64</a:t>
            </a:fld>
            <a:endParaRPr lang="en-US"/>
          </a:p>
        </p:txBody>
      </p:sp>
    </p:spTree>
    <p:extLst>
      <p:ext uri="{BB962C8B-B14F-4D97-AF65-F5344CB8AC3E}">
        <p14:creationId xmlns:p14="http://schemas.microsoft.com/office/powerpoint/2010/main" val="317992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65</a:t>
            </a:fld>
            <a:endParaRPr lang="en-US"/>
          </a:p>
        </p:txBody>
      </p:sp>
    </p:spTree>
    <p:extLst>
      <p:ext uri="{BB962C8B-B14F-4D97-AF65-F5344CB8AC3E}">
        <p14:creationId xmlns:p14="http://schemas.microsoft.com/office/powerpoint/2010/main" val="1950295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66</a:t>
            </a:fld>
            <a:endParaRPr lang="en-US"/>
          </a:p>
        </p:txBody>
      </p:sp>
    </p:spTree>
    <p:extLst>
      <p:ext uri="{BB962C8B-B14F-4D97-AF65-F5344CB8AC3E}">
        <p14:creationId xmlns:p14="http://schemas.microsoft.com/office/powerpoint/2010/main" val="1012173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584C948-D06C-4BFB-AB7B-A836D4DC993B}" type="slidenum">
              <a:rPr lang="en-US" smtClean="0"/>
              <a:t>3</a:t>
            </a:fld>
            <a:endParaRPr lang="en-US"/>
          </a:p>
        </p:txBody>
      </p:sp>
    </p:spTree>
    <p:extLst>
      <p:ext uri="{BB962C8B-B14F-4D97-AF65-F5344CB8AC3E}">
        <p14:creationId xmlns:p14="http://schemas.microsoft.com/office/powerpoint/2010/main" val="546238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69</a:t>
            </a:fld>
            <a:endParaRPr lang="en-US"/>
          </a:p>
        </p:txBody>
      </p:sp>
    </p:spTree>
    <p:extLst>
      <p:ext uri="{BB962C8B-B14F-4D97-AF65-F5344CB8AC3E}">
        <p14:creationId xmlns:p14="http://schemas.microsoft.com/office/powerpoint/2010/main" val="943011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74</a:t>
            </a:fld>
            <a:endParaRPr lang="en-US"/>
          </a:p>
        </p:txBody>
      </p:sp>
    </p:spTree>
    <p:extLst>
      <p:ext uri="{BB962C8B-B14F-4D97-AF65-F5344CB8AC3E}">
        <p14:creationId xmlns:p14="http://schemas.microsoft.com/office/powerpoint/2010/main" val="952300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75</a:t>
            </a:fld>
            <a:endParaRPr lang="en-US"/>
          </a:p>
        </p:txBody>
      </p:sp>
    </p:spTree>
    <p:extLst>
      <p:ext uri="{BB962C8B-B14F-4D97-AF65-F5344CB8AC3E}">
        <p14:creationId xmlns:p14="http://schemas.microsoft.com/office/powerpoint/2010/main" val="2834652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76</a:t>
            </a:fld>
            <a:endParaRPr lang="en-US"/>
          </a:p>
        </p:txBody>
      </p:sp>
    </p:spTree>
    <p:extLst>
      <p:ext uri="{BB962C8B-B14F-4D97-AF65-F5344CB8AC3E}">
        <p14:creationId xmlns:p14="http://schemas.microsoft.com/office/powerpoint/2010/main" val="2353580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77</a:t>
            </a:fld>
            <a:endParaRPr lang="en-US"/>
          </a:p>
        </p:txBody>
      </p:sp>
    </p:spTree>
    <p:extLst>
      <p:ext uri="{BB962C8B-B14F-4D97-AF65-F5344CB8AC3E}">
        <p14:creationId xmlns:p14="http://schemas.microsoft.com/office/powerpoint/2010/main" val="3033073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78</a:t>
            </a:fld>
            <a:endParaRPr lang="en-US"/>
          </a:p>
        </p:txBody>
      </p:sp>
    </p:spTree>
    <p:extLst>
      <p:ext uri="{BB962C8B-B14F-4D97-AF65-F5344CB8AC3E}">
        <p14:creationId xmlns:p14="http://schemas.microsoft.com/office/powerpoint/2010/main" val="2274180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79</a:t>
            </a:fld>
            <a:endParaRPr lang="en-US"/>
          </a:p>
        </p:txBody>
      </p:sp>
    </p:spTree>
    <p:extLst>
      <p:ext uri="{BB962C8B-B14F-4D97-AF65-F5344CB8AC3E}">
        <p14:creationId xmlns:p14="http://schemas.microsoft.com/office/powerpoint/2010/main" val="34235667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80</a:t>
            </a:fld>
            <a:endParaRPr lang="en-US"/>
          </a:p>
        </p:txBody>
      </p:sp>
    </p:spTree>
    <p:extLst>
      <p:ext uri="{BB962C8B-B14F-4D97-AF65-F5344CB8AC3E}">
        <p14:creationId xmlns:p14="http://schemas.microsoft.com/office/powerpoint/2010/main" val="2423533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85</a:t>
            </a:fld>
            <a:endParaRPr lang="en-US"/>
          </a:p>
        </p:txBody>
      </p:sp>
    </p:spTree>
    <p:extLst>
      <p:ext uri="{BB962C8B-B14F-4D97-AF65-F5344CB8AC3E}">
        <p14:creationId xmlns:p14="http://schemas.microsoft.com/office/powerpoint/2010/main" val="8542048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86</a:t>
            </a:fld>
            <a:endParaRPr lang="en-US"/>
          </a:p>
        </p:txBody>
      </p:sp>
    </p:spTree>
    <p:extLst>
      <p:ext uri="{BB962C8B-B14F-4D97-AF65-F5344CB8AC3E}">
        <p14:creationId xmlns:p14="http://schemas.microsoft.com/office/powerpoint/2010/main" val="669855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584C948-D06C-4BFB-AB7B-A836D4DC993B}" type="slidenum">
              <a:rPr lang="en-US" smtClean="0"/>
              <a:t>4</a:t>
            </a:fld>
            <a:endParaRPr lang="en-US"/>
          </a:p>
        </p:txBody>
      </p:sp>
    </p:spTree>
    <p:extLst>
      <p:ext uri="{BB962C8B-B14F-4D97-AF65-F5344CB8AC3E}">
        <p14:creationId xmlns:p14="http://schemas.microsoft.com/office/powerpoint/2010/main" val="3448786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87</a:t>
            </a:fld>
            <a:endParaRPr lang="en-US"/>
          </a:p>
        </p:txBody>
      </p:sp>
    </p:spTree>
    <p:extLst>
      <p:ext uri="{BB962C8B-B14F-4D97-AF65-F5344CB8AC3E}">
        <p14:creationId xmlns:p14="http://schemas.microsoft.com/office/powerpoint/2010/main" val="12394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89</a:t>
            </a:fld>
            <a:endParaRPr lang="en-US"/>
          </a:p>
        </p:txBody>
      </p:sp>
    </p:spTree>
    <p:extLst>
      <p:ext uri="{BB962C8B-B14F-4D97-AF65-F5344CB8AC3E}">
        <p14:creationId xmlns:p14="http://schemas.microsoft.com/office/powerpoint/2010/main" val="28851578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90</a:t>
            </a:fld>
            <a:endParaRPr lang="en-US"/>
          </a:p>
        </p:txBody>
      </p:sp>
    </p:spTree>
    <p:extLst>
      <p:ext uri="{BB962C8B-B14F-4D97-AF65-F5344CB8AC3E}">
        <p14:creationId xmlns:p14="http://schemas.microsoft.com/office/powerpoint/2010/main" val="2860887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91</a:t>
            </a:fld>
            <a:endParaRPr lang="en-US"/>
          </a:p>
        </p:txBody>
      </p:sp>
    </p:spTree>
    <p:extLst>
      <p:ext uri="{BB962C8B-B14F-4D97-AF65-F5344CB8AC3E}">
        <p14:creationId xmlns:p14="http://schemas.microsoft.com/office/powerpoint/2010/main" val="137899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92</a:t>
            </a:fld>
            <a:endParaRPr lang="en-US"/>
          </a:p>
        </p:txBody>
      </p:sp>
    </p:spTree>
    <p:extLst>
      <p:ext uri="{BB962C8B-B14F-4D97-AF65-F5344CB8AC3E}">
        <p14:creationId xmlns:p14="http://schemas.microsoft.com/office/powerpoint/2010/main" val="40845244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97</a:t>
            </a:fld>
            <a:endParaRPr lang="en-US"/>
          </a:p>
        </p:txBody>
      </p:sp>
    </p:spTree>
    <p:extLst>
      <p:ext uri="{BB962C8B-B14F-4D97-AF65-F5344CB8AC3E}">
        <p14:creationId xmlns:p14="http://schemas.microsoft.com/office/powerpoint/2010/main" val="26912368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98</a:t>
            </a:fld>
            <a:endParaRPr lang="en-US"/>
          </a:p>
        </p:txBody>
      </p:sp>
    </p:spTree>
    <p:extLst>
      <p:ext uri="{BB962C8B-B14F-4D97-AF65-F5344CB8AC3E}">
        <p14:creationId xmlns:p14="http://schemas.microsoft.com/office/powerpoint/2010/main" val="42666569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99</a:t>
            </a:fld>
            <a:endParaRPr lang="en-US"/>
          </a:p>
        </p:txBody>
      </p:sp>
    </p:spTree>
    <p:extLst>
      <p:ext uri="{BB962C8B-B14F-4D97-AF65-F5344CB8AC3E}">
        <p14:creationId xmlns:p14="http://schemas.microsoft.com/office/powerpoint/2010/main" val="863561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100</a:t>
            </a:fld>
            <a:endParaRPr lang="en-US"/>
          </a:p>
        </p:txBody>
      </p:sp>
    </p:spTree>
    <p:extLst>
      <p:ext uri="{BB962C8B-B14F-4D97-AF65-F5344CB8AC3E}">
        <p14:creationId xmlns:p14="http://schemas.microsoft.com/office/powerpoint/2010/main" val="18590091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101</a:t>
            </a:fld>
            <a:endParaRPr lang="en-US"/>
          </a:p>
        </p:txBody>
      </p:sp>
    </p:spTree>
    <p:extLst>
      <p:ext uri="{BB962C8B-B14F-4D97-AF65-F5344CB8AC3E}">
        <p14:creationId xmlns:p14="http://schemas.microsoft.com/office/powerpoint/2010/main" val="2008610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584C948-D06C-4BFB-AB7B-A836D4DC993B}" type="slidenum">
              <a:rPr lang="en-US" smtClean="0"/>
              <a:t>6</a:t>
            </a:fld>
            <a:endParaRPr lang="en-US"/>
          </a:p>
        </p:txBody>
      </p:sp>
    </p:spTree>
    <p:extLst>
      <p:ext uri="{BB962C8B-B14F-4D97-AF65-F5344CB8AC3E}">
        <p14:creationId xmlns:p14="http://schemas.microsoft.com/office/powerpoint/2010/main" val="31058343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102</a:t>
            </a:fld>
            <a:endParaRPr lang="en-US"/>
          </a:p>
        </p:txBody>
      </p:sp>
    </p:spTree>
    <p:extLst>
      <p:ext uri="{BB962C8B-B14F-4D97-AF65-F5344CB8AC3E}">
        <p14:creationId xmlns:p14="http://schemas.microsoft.com/office/powerpoint/2010/main" val="15479734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C77A5A9F-0D7C-43C1-88C1-7997BAF7AE0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FD1296B7-DF33-4908-955C-DBA7AAE6E26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1G: FDMA: frequency division multiple access   1980</a:t>
            </a:r>
          </a:p>
          <a:p>
            <a:endParaRPr lang="en-US" altLang="en-US" dirty="0"/>
          </a:p>
          <a:p>
            <a:r>
              <a:rPr lang="en-US" altLang="en-US" dirty="0"/>
              <a:t>This is not good, little spectrum and many people want to use</a:t>
            </a:r>
          </a:p>
          <a:p>
            <a:endParaRPr lang="en-US" altLang="en-US" dirty="0"/>
          </a:p>
          <a:p>
            <a:r>
              <a:rPr lang="en-US" altLang="en-US" dirty="0"/>
              <a:t>2G Time division multiple access, new standard comes out GSM</a:t>
            </a:r>
          </a:p>
          <a:p>
            <a:r>
              <a:rPr lang="en-US" altLang="en-US" dirty="0"/>
              <a:t>Same frequency , different time</a:t>
            </a:r>
          </a:p>
          <a:p>
            <a:endParaRPr lang="en-US" altLang="en-US" dirty="0"/>
          </a:p>
          <a:p>
            <a:r>
              <a:rPr lang="en-US" altLang="en-US" dirty="0"/>
              <a:t>We need to support more users</a:t>
            </a:r>
          </a:p>
          <a:p>
            <a:endParaRPr lang="en-US" altLang="en-US" dirty="0"/>
          </a:p>
          <a:p>
            <a:r>
              <a:rPr lang="en-US" altLang="en-US" dirty="0"/>
              <a:t>3G </a:t>
            </a:r>
          </a:p>
          <a:p>
            <a:r>
              <a:rPr lang="en-US" altLang="en-US" dirty="0"/>
              <a:t>Code division multiple access (CDMA)</a:t>
            </a:r>
          </a:p>
          <a:p>
            <a:r>
              <a:rPr lang="en-US" altLang="en-US" dirty="0"/>
              <a:t>we all can use the same frequency at the same time,  but we have to use different code, your msg is coded so we can filter out </a:t>
            </a:r>
            <a:r>
              <a:rPr lang="en-US" altLang="en-US" dirty="0" err="1"/>
              <a:t>yrs</a:t>
            </a:r>
            <a:r>
              <a:rPr lang="en-US" altLang="en-US" dirty="0"/>
              <a:t> and u can filter mine</a:t>
            </a:r>
          </a:p>
          <a:p>
            <a:endParaRPr lang="en-US" altLang="en-US" dirty="0"/>
          </a:p>
          <a:p>
            <a:r>
              <a:rPr lang="en-US" altLang="en-US" dirty="0"/>
              <a:t>4G:  OFDMA: Orthogonal frequency-division multiple access </a:t>
            </a:r>
          </a:p>
          <a:p>
            <a:r>
              <a:rPr lang="en-US" altLang="en-US" dirty="0"/>
              <a:t>Better than CDMA</a:t>
            </a:r>
          </a:p>
          <a:p>
            <a:endParaRPr lang="en-US" altLang="en-US" dirty="0"/>
          </a:p>
          <a:p>
            <a:r>
              <a:rPr lang="en-US" altLang="en-US" dirty="0"/>
              <a:t>A lot of </a:t>
            </a:r>
            <a:r>
              <a:rPr lang="en-US" altLang="en-US" dirty="0" err="1"/>
              <a:t>tiniy</a:t>
            </a:r>
            <a:r>
              <a:rPr lang="en-US" altLang="en-US" dirty="0"/>
              <a:t> frequency and a lot of </a:t>
            </a:r>
            <a:r>
              <a:rPr lang="en-US" altLang="en-US" dirty="0" err="1"/>
              <a:t>tiniy</a:t>
            </a:r>
            <a:r>
              <a:rPr lang="en-US" altLang="en-US" dirty="0"/>
              <a:t> time slot</a:t>
            </a:r>
          </a:p>
          <a:p>
            <a:endParaRPr lang="en-US" altLang="en-US" dirty="0"/>
          </a:p>
          <a:p>
            <a:r>
              <a:rPr lang="en-US" altLang="en-US" dirty="0"/>
              <a:t>And variable will change how many slot will get in time and frequency</a:t>
            </a:r>
          </a:p>
          <a:p>
            <a:endParaRPr lang="en-US" altLang="en-US" dirty="0"/>
          </a:p>
          <a:p>
            <a:endParaRPr lang="en-US" altLang="en-US" dirty="0"/>
          </a:p>
          <a:p>
            <a:r>
              <a:rPr lang="en-US" altLang="en-US" dirty="0"/>
              <a:t>OFDM: </a:t>
            </a:r>
            <a:r>
              <a:rPr lang="en-US" altLang="en-US" dirty="0" err="1"/>
              <a:t>dvide</a:t>
            </a:r>
            <a:r>
              <a:rPr lang="en-US" altLang="en-US" dirty="0"/>
              <a:t> frequency in to many sub band in orthogonal where sub band will not affect of interfere with each other</a:t>
            </a:r>
          </a:p>
          <a:p>
            <a:endParaRPr lang="en-US" altLang="en-US" dirty="0"/>
          </a:p>
          <a:p>
            <a:endParaRPr lang="en-US" altLang="en-US" dirty="0"/>
          </a:p>
        </p:txBody>
      </p:sp>
      <p:sp>
        <p:nvSpPr>
          <p:cNvPr id="4" name="Footer Placeholder 3">
            <a:extLst>
              <a:ext uri="{FF2B5EF4-FFF2-40B4-BE49-F238E27FC236}">
                <a16:creationId xmlns:a16="http://schemas.microsoft.com/office/drawing/2014/main" id="{E36B63F2-8717-4AA8-82F5-2E988CA817E1}"/>
              </a:ext>
            </a:extLst>
          </p:cNvPr>
          <p:cNvSpPr>
            <a:spLocks noGrp="1"/>
          </p:cNvSpPr>
          <p:nvPr>
            <p:ph type="ftr" sz="quarter" idx="4"/>
          </p:nvPr>
        </p:nvSpPr>
        <p:spPr/>
        <p:txBody>
          <a:bodyPr/>
          <a:lstStyle/>
          <a:p>
            <a:pPr>
              <a:defRPr/>
            </a:pPr>
            <a:r>
              <a:rPr lang="en-US"/>
              <a:t>https://habbal.gnomio.com/</a:t>
            </a:r>
          </a:p>
        </p:txBody>
      </p:sp>
      <p:sp>
        <p:nvSpPr>
          <p:cNvPr id="27653" name="Slide Number Placeholder 4">
            <a:extLst>
              <a:ext uri="{FF2B5EF4-FFF2-40B4-BE49-F238E27FC236}">
                <a16:creationId xmlns:a16="http://schemas.microsoft.com/office/drawing/2014/main" id="{FE9BED71-5812-472F-A1F4-B359C274F4A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651C850-893D-493D-800C-5B6B500C21A5}" type="slidenum">
              <a:rPr lang="en-US" altLang="en-US" smtClean="0"/>
              <a:pPr/>
              <a:t>103</a:t>
            </a:fld>
            <a:endParaRPr lang="en-US" altLang="en-US"/>
          </a:p>
        </p:txBody>
      </p:sp>
    </p:spTree>
    <p:extLst>
      <p:ext uri="{BB962C8B-B14F-4D97-AF65-F5344CB8AC3E}">
        <p14:creationId xmlns:p14="http://schemas.microsoft.com/office/powerpoint/2010/main" val="42329009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F90D1099-200B-4B27-825B-B7F97C4D9CA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601D2B78-1153-473D-A77E-733543BD754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Footer Placeholder 3">
            <a:extLst>
              <a:ext uri="{FF2B5EF4-FFF2-40B4-BE49-F238E27FC236}">
                <a16:creationId xmlns:a16="http://schemas.microsoft.com/office/drawing/2014/main" id="{B4BC81EE-FDA4-49D4-8D17-38960C20E238}"/>
              </a:ext>
            </a:extLst>
          </p:cNvPr>
          <p:cNvSpPr>
            <a:spLocks noGrp="1"/>
          </p:cNvSpPr>
          <p:nvPr>
            <p:ph type="ftr" sz="quarter" idx="4"/>
          </p:nvPr>
        </p:nvSpPr>
        <p:spPr/>
        <p:txBody>
          <a:bodyPr/>
          <a:lstStyle/>
          <a:p>
            <a:pPr>
              <a:defRPr/>
            </a:pPr>
            <a:r>
              <a:rPr lang="en-US"/>
              <a:t>January 09, 2019</a:t>
            </a:r>
          </a:p>
        </p:txBody>
      </p:sp>
      <p:sp>
        <p:nvSpPr>
          <p:cNvPr id="69637" name="Slide Number Placeholder 4">
            <a:extLst>
              <a:ext uri="{FF2B5EF4-FFF2-40B4-BE49-F238E27FC236}">
                <a16:creationId xmlns:a16="http://schemas.microsoft.com/office/drawing/2014/main" id="{FB379130-A022-475E-97CE-7387B3A5A6F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4921209-88FE-4FC8-88B2-917B239F693A}" type="slidenum">
              <a:rPr lang="en-US" altLang="en-US" smtClean="0"/>
              <a:pPr/>
              <a:t>105</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584C948-D06C-4BFB-AB7B-A836D4DC993B}" type="slidenum">
              <a:rPr lang="en-US" smtClean="0"/>
              <a:t>7</a:t>
            </a:fld>
            <a:endParaRPr lang="en-US"/>
          </a:p>
        </p:txBody>
      </p:sp>
    </p:spTree>
    <p:extLst>
      <p:ext uri="{BB962C8B-B14F-4D97-AF65-F5344CB8AC3E}">
        <p14:creationId xmlns:p14="http://schemas.microsoft.com/office/powerpoint/2010/main" val="1877777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4C948-D06C-4BFB-AB7B-A836D4DC993B}" type="slidenum">
              <a:rPr lang="en-US" smtClean="0"/>
              <a:t>8</a:t>
            </a:fld>
            <a:endParaRPr lang="en-US"/>
          </a:p>
        </p:txBody>
      </p:sp>
    </p:spTree>
    <p:extLst>
      <p:ext uri="{BB962C8B-B14F-4D97-AF65-F5344CB8AC3E}">
        <p14:creationId xmlns:p14="http://schemas.microsoft.com/office/powerpoint/2010/main" val="2251569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62E32-FA77-A343-9E88-783FEE9A655A}" type="slidenum">
              <a:rPr lang="en-US" smtClean="0"/>
              <a:t>9</a:t>
            </a:fld>
            <a:endParaRPr lang="en-US"/>
          </a:p>
        </p:txBody>
      </p:sp>
    </p:spTree>
    <p:extLst>
      <p:ext uri="{BB962C8B-B14F-4D97-AF65-F5344CB8AC3E}">
        <p14:creationId xmlns:p14="http://schemas.microsoft.com/office/powerpoint/2010/main" val="2523929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584C948-D06C-4BFB-AB7B-A836D4DC993B}" type="slidenum">
              <a:rPr lang="en-US" smtClean="0"/>
              <a:t>10</a:t>
            </a:fld>
            <a:endParaRPr lang="en-US"/>
          </a:p>
        </p:txBody>
      </p:sp>
    </p:spTree>
    <p:extLst>
      <p:ext uri="{BB962C8B-B14F-4D97-AF65-F5344CB8AC3E}">
        <p14:creationId xmlns:p14="http://schemas.microsoft.com/office/powerpoint/2010/main" val="793872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073EBAE9-0E3E-3346-8259-E08D9DF868BF}" type="slidenum">
              <a:rPr lang="en-US" smtClean="0"/>
              <a:t>‹#›</a:t>
            </a:fld>
            <a:endParaRPr lang="en-US"/>
          </a:p>
        </p:txBody>
      </p:sp>
    </p:spTree>
    <p:extLst>
      <p:ext uri="{BB962C8B-B14F-4D97-AF65-F5344CB8AC3E}">
        <p14:creationId xmlns:p14="http://schemas.microsoft.com/office/powerpoint/2010/main" val="2996011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6C65A6CA-051C-4199-BB60-4D5F51AC80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BCB6964E-6AFE-45D9-BAD9-794D9553BCA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61275" y="-100013"/>
            <a:ext cx="1270000" cy="127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C9E1FCAB-65B9-4590-B801-39AE3089BF43}"/>
              </a:ext>
            </a:extLst>
          </p:cNvPr>
          <p:cNvSpPr/>
          <p:nvPr userDrawn="1"/>
        </p:nvSpPr>
        <p:spPr>
          <a:xfrm>
            <a:off x="2514600" y="6477000"/>
            <a:ext cx="4038600" cy="3651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MY" sz="1400" dirty="0">
                <a:solidFill>
                  <a:schemeClr val="tx1"/>
                </a:solidFill>
              </a:rPr>
              <a:t>https://habbal.gnomio.com/</a:t>
            </a:r>
          </a:p>
        </p:txBody>
      </p:sp>
      <p:sp>
        <p:nvSpPr>
          <p:cNvPr id="3" name="Content Placeholder 2"/>
          <p:cNvSpPr>
            <a:spLocks noGrp="1"/>
          </p:cNvSpPr>
          <p:nvPr>
            <p:ph idx="1"/>
          </p:nvPr>
        </p:nvSpPr>
        <p:spPr>
          <a:xfrm>
            <a:off x="457200" y="1493837"/>
            <a:ext cx="8229600" cy="4525963"/>
          </a:xfrm>
        </p:spPr>
        <p:txBody>
          <a:bodyPr/>
          <a:lstStyle>
            <a:lvl1pPr marL="342900" indent="-182880" eaLnBrk="1" hangingPunct="1">
              <a:buClr>
                <a:srgbClr val="54B948"/>
              </a:buClr>
              <a:buFont typeface="Arial" charset="0"/>
              <a:buChar char="•"/>
              <a:defRPr sz="2800">
                <a:solidFill>
                  <a:srgbClr val="002B5C"/>
                </a:solidFill>
              </a:defRPr>
            </a:lvl1pPr>
            <a:lvl2pPr marL="800100" indent="-182880">
              <a:buClr>
                <a:srgbClr val="54B948"/>
              </a:buClr>
              <a:buFont typeface="Calibri" pitchFamily="34" charset="0"/>
              <a:buChar char="-"/>
              <a:defRPr sz="2600">
                <a:solidFill>
                  <a:srgbClr val="002B5C"/>
                </a:solidFill>
              </a:defRPr>
            </a:lvl2pPr>
            <a:lvl3pPr indent="-182880" eaLnBrk="1" hangingPunct="1">
              <a:buClr>
                <a:srgbClr val="54B948"/>
              </a:buClr>
              <a:buFont typeface="Arial" charset="0"/>
              <a:buChar char="•"/>
              <a:defRPr sz="2200">
                <a:solidFill>
                  <a:srgbClr val="002B5C"/>
                </a:solidFill>
              </a:defRPr>
            </a:lvl3pPr>
            <a:lvl4pPr indent="-182880">
              <a:buClr>
                <a:srgbClr val="54B948"/>
              </a:buClr>
              <a:buFont typeface="Calibri" pitchFamily="34" charset="0"/>
              <a:buChar char="-"/>
              <a:defRPr sz="2000">
                <a:solidFill>
                  <a:srgbClr val="002B5C"/>
                </a:solidFill>
              </a:defRPr>
            </a:lvl4pPr>
            <a:lvl5pPr indent="-182880" eaLnBrk="1" hangingPunct="1">
              <a:buClr>
                <a:srgbClr val="54B948"/>
              </a:buClr>
              <a:buFont typeface="Arial" charset="0"/>
              <a:buChar char="•"/>
              <a:defRPr sz="1800">
                <a:solidFill>
                  <a:srgbClr val="002B5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0"/>
            <a:ext cx="8229600" cy="1143000"/>
          </a:xfrm>
        </p:spPr>
        <p:txBody>
          <a:bodyPr>
            <a:normAutofit/>
          </a:bodyPr>
          <a:lstStyle>
            <a:lvl1pPr algn="l">
              <a:defRPr sz="3000" b="1">
                <a:solidFill>
                  <a:schemeClr val="bg1"/>
                </a:solidFill>
              </a:defRPr>
            </a:lvl1pPr>
          </a:lstStyle>
          <a:p>
            <a:r>
              <a:rPr lang="en-US" dirty="0"/>
              <a:t>Click to edit Master title style</a:t>
            </a:r>
          </a:p>
        </p:txBody>
      </p:sp>
      <p:sp>
        <p:nvSpPr>
          <p:cNvPr id="7" name="Slide Number Placeholder 5">
            <a:extLst>
              <a:ext uri="{FF2B5EF4-FFF2-40B4-BE49-F238E27FC236}">
                <a16:creationId xmlns:a16="http://schemas.microsoft.com/office/drawing/2014/main" id="{3AED7B31-E18C-4DB1-BA0D-A85A931DAB38}"/>
              </a:ext>
            </a:extLst>
          </p:cNvPr>
          <p:cNvSpPr>
            <a:spLocks noGrp="1"/>
          </p:cNvSpPr>
          <p:nvPr>
            <p:ph type="sldNum" sz="quarter" idx="10"/>
          </p:nvPr>
        </p:nvSpPr>
        <p:spPr>
          <a:xfrm>
            <a:off x="6781800" y="6416675"/>
            <a:ext cx="2133600" cy="365125"/>
          </a:xfrm>
        </p:spPr>
        <p:txBody>
          <a:bodyPr/>
          <a:lstStyle>
            <a:lvl1pPr>
              <a:defRPr sz="1100">
                <a:solidFill>
                  <a:srgbClr val="AAAAAA"/>
                </a:solidFill>
              </a:defRPr>
            </a:lvl1pPr>
          </a:lstStyle>
          <a:p>
            <a:pPr>
              <a:defRPr/>
            </a:pPr>
            <a:fld id="{4E2C1EB6-6C94-4EBE-AB7A-3E345302F33D}" type="slidenum">
              <a:rPr lang="en-US" altLang="en-US"/>
              <a:pPr>
                <a:defRPr/>
              </a:pPr>
              <a:t>‹#›</a:t>
            </a:fld>
            <a:endParaRPr lang="en-US" altLang="en-US" dirty="0"/>
          </a:p>
        </p:txBody>
      </p:sp>
    </p:spTree>
    <p:extLst>
      <p:ext uri="{BB962C8B-B14F-4D97-AF65-F5344CB8AC3E}">
        <p14:creationId xmlns:p14="http://schemas.microsoft.com/office/powerpoint/2010/main" val="2409822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Slide Number Placeholder 5">
            <a:extLst>
              <a:ext uri="{FF2B5EF4-FFF2-40B4-BE49-F238E27FC236}">
                <a16:creationId xmlns:a16="http://schemas.microsoft.com/office/drawing/2014/main" id="{1465C31B-9C10-461D-9347-ABEC02D17E4B}"/>
              </a:ext>
            </a:extLst>
          </p:cNvPr>
          <p:cNvSpPr>
            <a:spLocks noGrp="1"/>
          </p:cNvSpPr>
          <p:nvPr>
            <p:ph type="sldNum" sz="quarter" idx="10"/>
          </p:nvPr>
        </p:nvSpPr>
        <p:spPr/>
        <p:txBody>
          <a:bodyPr/>
          <a:lstStyle>
            <a:lvl1pPr>
              <a:defRPr/>
            </a:lvl1pPr>
          </a:lstStyle>
          <a:p>
            <a:pPr>
              <a:defRPr/>
            </a:pPr>
            <a:fld id="{4F079620-50C6-48E8-9730-B7E0D4D83A30}" type="slidenum">
              <a:rPr lang="en-US" altLang="en-US"/>
              <a:pPr>
                <a:defRPr/>
              </a:pPr>
              <a:t>‹#›</a:t>
            </a:fld>
            <a:endParaRPr lang="en-US" altLang="en-US" dirty="0"/>
          </a:p>
        </p:txBody>
      </p:sp>
    </p:spTree>
    <p:extLst>
      <p:ext uri="{BB962C8B-B14F-4D97-AF65-F5344CB8AC3E}">
        <p14:creationId xmlns:p14="http://schemas.microsoft.com/office/powerpoint/2010/main" val="1422422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5A436311-266C-4027-9F83-DF85620DF2D6}"/>
              </a:ext>
            </a:extLst>
          </p:cNvPr>
          <p:cNvSpPr>
            <a:spLocks noGrp="1"/>
          </p:cNvSpPr>
          <p:nvPr>
            <p:ph type="sldNum" sz="quarter" idx="10"/>
          </p:nvPr>
        </p:nvSpPr>
        <p:spPr/>
        <p:txBody>
          <a:bodyPr/>
          <a:lstStyle>
            <a:lvl1pPr>
              <a:defRPr/>
            </a:lvl1pPr>
          </a:lstStyle>
          <a:p>
            <a:pPr>
              <a:defRPr/>
            </a:pPr>
            <a:fld id="{1F3BC7C0-4968-4B69-A7C9-16174133E86B}" type="slidenum">
              <a:rPr lang="en-US" altLang="en-US"/>
              <a:pPr>
                <a:defRPr/>
              </a:pPr>
              <a:t>‹#›</a:t>
            </a:fld>
            <a:endParaRPr lang="en-US" altLang="en-US" dirty="0"/>
          </a:p>
        </p:txBody>
      </p:sp>
    </p:spTree>
    <p:extLst>
      <p:ext uri="{BB962C8B-B14F-4D97-AF65-F5344CB8AC3E}">
        <p14:creationId xmlns:p14="http://schemas.microsoft.com/office/powerpoint/2010/main" val="30271737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0CD7ABD-F92C-4D12-8004-40B2AB513ED4}"/>
              </a:ext>
            </a:extLst>
          </p:cNvPr>
          <p:cNvSpPr>
            <a:spLocks noGrp="1"/>
          </p:cNvSpPr>
          <p:nvPr>
            <p:ph type="sldNum" sz="quarter" idx="10"/>
          </p:nvPr>
        </p:nvSpPr>
        <p:spPr/>
        <p:txBody>
          <a:bodyPr/>
          <a:lstStyle>
            <a:lvl1pPr>
              <a:defRPr/>
            </a:lvl1pPr>
          </a:lstStyle>
          <a:p>
            <a:pPr>
              <a:defRPr/>
            </a:pPr>
            <a:fld id="{D354AF28-E62A-47BC-A67B-970E887F5256}" type="slidenum">
              <a:rPr lang="en-US" altLang="en-US"/>
              <a:pPr>
                <a:defRPr/>
              </a:pPr>
              <a:t>‹#›</a:t>
            </a:fld>
            <a:endParaRPr lang="en-US" altLang="en-US" dirty="0"/>
          </a:p>
        </p:txBody>
      </p:sp>
    </p:spTree>
    <p:extLst>
      <p:ext uri="{BB962C8B-B14F-4D97-AF65-F5344CB8AC3E}">
        <p14:creationId xmlns:p14="http://schemas.microsoft.com/office/powerpoint/2010/main" val="262639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a:extLst>
              <a:ext uri="{FF2B5EF4-FFF2-40B4-BE49-F238E27FC236}">
                <a16:creationId xmlns:a16="http://schemas.microsoft.com/office/drawing/2014/main" id="{67E66100-6192-4276-B9FE-37F640AC9436}"/>
              </a:ext>
            </a:extLst>
          </p:cNvPr>
          <p:cNvSpPr>
            <a:spLocks noGrp="1"/>
          </p:cNvSpPr>
          <p:nvPr>
            <p:ph type="sldNum" sz="quarter" idx="10"/>
          </p:nvPr>
        </p:nvSpPr>
        <p:spPr/>
        <p:txBody>
          <a:bodyPr/>
          <a:lstStyle>
            <a:lvl1pPr>
              <a:defRPr/>
            </a:lvl1pPr>
          </a:lstStyle>
          <a:p>
            <a:pPr>
              <a:defRPr/>
            </a:pPr>
            <a:fld id="{7C76EA53-1185-44CD-A8BA-34876B212DD7}" type="slidenum">
              <a:rPr lang="en-US" altLang="en-US"/>
              <a:pPr>
                <a:defRPr/>
              </a:pPr>
              <a:t>‹#›</a:t>
            </a:fld>
            <a:endParaRPr lang="en-US" altLang="en-US" dirty="0"/>
          </a:p>
        </p:txBody>
      </p:sp>
    </p:spTree>
    <p:extLst>
      <p:ext uri="{BB962C8B-B14F-4D97-AF65-F5344CB8AC3E}">
        <p14:creationId xmlns:p14="http://schemas.microsoft.com/office/powerpoint/2010/main" val="1600530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3763559-393A-4F66-A0C0-A952EB544827}"/>
              </a:ext>
            </a:extLst>
          </p:cNvPr>
          <p:cNvSpPr>
            <a:spLocks noGrp="1"/>
          </p:cNvSpPr>
          <p:nvPr>
            <p:ph type="sldNum" sz="quarter" idx="10"/>
          </p:nvPr>
        </p:nvSpPr>
        <p:spPr/>
        <p:txBody>
          <a:bodyPr/>
          <a:lstStyle>
            <a:lvl1pPr>
              <a:defRPr/>
            </a:lvl1pPr>
          </a:lstStyle>
          <a:p>
            <a:pPr>
              <a:defRPr/>
            </a:pPr>
            <a:fld id="{3C827EAC-C231-4A8F-8F68-6A38EB4C49F2}" type="slidenum">
              <a:rPr lang="en-US" altLang="en-US"/>
              <a:pPr>
                <a:defRPr/>
              </a:pPr>
              <a:t>‹#›</a:t>
            </a:fld>
            <a:endParaRPr lang="en-US" altLang="en-US" dirty="0"/>
          </a:p>
        </p:txBody>
      </p:sp>
    </p:spTree>
    <p:extLst>
      <p:ext uri="{BB962C8B-B14F-4D97-AF65-F5344CB8AC3E}">
        <p14:creationId xmlns:p14="http://schemas.microsoft.com/office/powerpoint/2010/main" val="3070961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a:extLst>
              <a:ext uri="{FF2B5EF4-FFF2-40B4-BE49-F238E27FC236}">
                <a16:creationId xmlns:a16="http://schemas.microsoft.com/office/drawing/2014/main" id="{BC2C5E6A-32D6-4693-B66F-FA7603EAD535}"/>
              </a:ext>
            </a:extLst>
          </p:cNvPr>
          <p:cNvSpPr>
            <a:spLocks noGrp="1"/>
          </p:cNvSpPr>
          <p:nvPr>
            <p:ph type="sldNum" sz="quarter" idx="10"/>
          </p:nvPr>
        </p:nvSpPr>
        <p:spPr/>
        <p:txBody>
          <a:bodyPr/>
          <a:lstStyle>
            <a:lvl1pPr>
              <a:defRPr/>
            </a:lvl1pPr>
          </a:lstStyle>
          <a:p>
            <a:pPr>
              <a:defRPr/>
            </a:pPr>
            <a:fld id="{5DC289FF-C3E7-4B34-9BB5-37BAC0817F78}" type="slidenum">
              <a:rPr lang="en-US" altLang="en-US"/>
              <a:pPr>
                <a:defRPr/>
              </a:pPr>
              <a:t>‹#›</a:t>
            </a:fld>
            <a:endParaRPr lang="en-US" altLang="en-US" dirty="0"/>
          </a:p>
        </p:txBody>
      </p:sp>
    </p:spTree>
    <p:extLst>
      <p:ext uri="{BB962C8B-B14F-4D97-AF65-F5344CB8AC3E}">
        <p14:creationId xmlns:p14="http://schemas.microsoft.com/office/powerpoint/2010/main" val="1761844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a:extLst>
              <a:ext uri="{FF2B5EF4-FFF2-40B4-BE49-F238E27FC236}">
                <a16:creationId xmlns:a16="http://schemas.microsoft.com/office/drawing/2014/main" id="{F2F62AA1-DFF6-47C2-914C-CB4ECBB19C01}"/>
              </a:ext>
            </a:extLst>
          </p:cNvPr>
          <p:cNvSpPr>
            <a:spLocks noGrp="1"/>
          </p:cNvSpPr>
          <p:nvPr>
            <p:ph type="sldNum" sz="quarter" idx="10"/>
          </p:nvPr>
        </p:nvSpPr>
        <p:spPr/>
        <p:txBody>
          <a:bodyPr/>
          <a:lstStyle>
            <a:lvl1pPr>
              <a:defRPr/>
            </a:lvl1pPr>
          </a:lstStyle>
          <a:p>
            <a:pPr>
              <a:defRPr/>
            </a:pPr>
            <a:fld id="{3ED23E79-FCE4-4061-A3A3-DE2B82442BC2}" type="slidenum">
              <a:rPr lang="en-US" altLang="en-US"/>
              <a:pPr>
                <a:defRPr/>
              </a:pPr>
              <a:t>‹#›</a:t>
            </a:fld>
            <a:endParaRPr lang="en-US" altLang="en-US" dirty="0"/>
          </a:p>
        </p:txBody>
      </p:sp>
    </p:spTree>
    <p:extLst>
      <p:ext uri="{BB962C8B-B14F-4D97-AF65-F5344CB8AC3E}">
        <p14:creationId xmlns:p14="http://schemas.microsoft.com/office/powerpoint/2010/main" val="25914509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4CF2FF8-9943-47DF-8924-9A0276ADACA7}"/>
              </a:ext>
            </a:extLst>
          </p:cNvPr>
          <p:cNvSpPr>
            <a:spLocks noGrp="1"/>
          </p:cNvSpPr>
          <p:nvPr>
            <p:ph type="sldNum" sz="quarter" idx="10"/>
          </p:nvPr>
        </p:nvSpPr>
        <p:spPr/>
        <p:txBody>
          <a:bodyPr/>
          <a:lstStyle>
            <a:lvl1pPr>
              <a:defRPr/>
            </a:lvl1pPr>
          </a:lstStyle>
          <a:p>
            <a:pPr>
              <a:defRPr/>
            </a:pPr>
            <a:fld id="{F526057F-864C-4546-9453-8803E5E28F17}" type="slidenum">
              <a:rPr lang="en-US" altLang="en-US"/>
              <a:pPr>
                <a:defRPr/>
              </a:pPr>
              <a:t>‹#›</a:t>
            </a:fld>
            <a:endParaRPr lang="en-US" altLang="en-US" dirty="0"/>
          </a:p>
        </p:txBody>
      </p:sp>
    </p:spTree>
    <p:extLst>
      <p:ext uri="{BB962C8B-B14F-4D97-AF65-F5344CB8AC3E}">
        <p14:creationId xmlns:p14="http://schemas.microsoft.com/office/powerpoint/2010/main" val="3829076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FF69411-DE03-42E2-ADD9-14649A37D530}"/>
              </a:ext>
            </a:extLst>
          </p:cNvPr>
          <p:cNvSpPr>
            <a:spLocks noGrp="1"/>
          </p:cNvSpPr>
          <p:nvPr>
            <p:ph type="sldNum" sz="quarter" idx="10"/>
          </p:nvPr>
        </p:nvSpPr>
        <p:spPr/>
        <p:txBody>
          <a:bodyPr/>
          <a:lstStyle>
            <a:lvl1pPr>
              <a:defRPr/>
            </a:lvl1pPr>
          </a:lstStyle>
          <a:p>
            <a:pPr>
              <a:defRPr/>
            </a:pPr>
            <a:fld id="{0B69E721-D2DC-43C0-8AF9-80945BB6B259}" type="slidenum">
              <a:rPr lang="en-US" altLang="en-US"/>
              <a:pPr>
                <a:defRPr/>
              </a:pPr>
              <a:t>‹#›</a:t>
            </a:fld>
            <a:endParaRPr lang="en-US" altLang="en-US" dirty="0"/>
          </a:p>
        </p:txBody>
      </p:sp>
    </p:spTree>
    <p:extLst>
      <p:ext uri="{BB962C8B-B14F-4D97-AF65-F5344CB8AC3E}">
        <p14:creationId xmlns:p14="http://schemas.microsoft.com/office/powerpoint/2010/main" val="638934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073EBAE9-0E3E-3346-8259-E08D9DF868BF}" type="slidenum">
              <a:rPr lang="en-US" smtClean="0"/>
              <a:t>‹#›</a:t>
            </a:fld>
            <a:endParaRPr lang="en-US"/>
          </a:p>
        </p:txBody>
      </p:sp>
    </p:spTree>
    <p:extLst>
      <p:ext uri="{BB962C8B-B14F-4D97-AF65-F5344CB8AC3E}">
        <p14:creationId xmlns:p14="http://schemas.microsoft.com/office/powerpoint/2010/main" val="7244717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21544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96937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905489" y="400051"/>
            <a:ext cx="1801835" cy="397801"/>
          </a:xfrm>
        </p:spPr>
        <p:txBody>
          <a:bodyPr lIns="0" tIns="0" rIns="0" bIns="0"/>
          <a:lstStyle>
            <a:lvl1pPr>
              <a:defRPr sz="2585" b="0" i="0">
                <a:solidFill>
                  <a:srgbClr val="333399"/>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4851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905489" y="400051"/>
            <a:ext cx="1801835" cy="397801"/>
          </a:xfrm>
        </p:spPr>
        <p:txBody>
          <a:bodyPr lIns="0" tIns="0" rIns="0" bIns="0"/>
          <a:lstStyle>
            <a:lvl1pPr>
              <a:defRPr sz="2585" b="0" i="0">
                <a:solidFill>
                  <a:srgbClr val="333399"/>
                </a:solidFill>
                <a:latin typeface="Arial"/>
                <a:cs typeface="Arial"/>
              </a:defRPr>
            </a:lvl1pPr>
          </a:lstStyle>
          <a:p>
            <a:endParaRPr/>
          </a:p>
        </p:txBody>
      </p:sp>
      <p:sp>
        <p:nvSpPr>
          <p:cNvPr id="3" name="Holder 3"/>
          <p:cNvSpPr>
            <a:spLocks noGrp="1"/>
          </p:cNvSpPr>
          <p:nvPr>
            <p:ph sz="half" idx="2"/>
          </p:nvPr>
        </p:nvSpPr>
        <p:spPr>
          <a:xfrm>
            <a:off x="457201" y="1577340"/>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1" y="1577340"/>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889545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905489" y="400051"/>
            <a:ext cx="1801835" cy="397801"/>
          </a:xfrm>
        </p:spPr>
        <p:txBody>
          <a:bodyPr lIns="0" tIns="0" rIns="0" bIns="0"/>
          <a:lstStyle>
            <a:lvl1pPr>
              <a:defRPr sz="2585" b="0" i="0">
                <a:solidFill>
                  <a:srgbClr val="333399"/>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728877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17574" y="582548"/>
            <a:ext cx="438443" cy="238760"/>
          </a:xfrm>
          <a:custGeom>
            <a:avLst/>
            <a:gdLst/>
            <a:ahLst/>
            <a:cxnLst/>
            <a:rect l="l" t="t" r="r" b="b"/>
            <a:pathLst>
              <a:path w="237490" h="119379">
                <a:moveTo>
                  <a:pt x="237324" y="0"/>
                </a:moveTo>
                <a:lnTo>
                  <a:pt x="0" y="0"/>
                </a:lnTo>
                <a:lnTo>
                  <a:pt x="0" y="119062"/>
                </a:lnTo>
                <a:lnTo>
                  <a:pt x="237324" y="119062"/>
                </a:lnTo>
                <a:lnTo>
                  <a:pt x="237324" y="0"/>
                </a:lnTo>
                <a:close/>
              </a:path>
            </a:pathLst>
          </a:custGeom>
          <a:solidFill>
            <a:srgbClr val="FFCF00"/>
          </a:solidFill>
        </p:spPr>
        <p:txBody>
          <a:bodyPr wrap="square" lIns="0" tIns="0" rIns="0" bIns="0" rtlCol="0"/>
          <a:lstStyle/>
          <a:p>
            <a:endParaRPr sz="3323"/>
          </a:p>
        </p:txBody>
      </p:sp>
      <p:sp>
        <p:nvSpPr>
          <p:cNvPr id="17" name="bg object 17"/>
          <p:cNvSpPr/>
          <p:nvPr/>
        </p:nvSpPr>
        <p:spPr>
          <a:xfrm>
            <a:off x="799981" y="582548"/>
            <a:ext cx="328246" cy="238124"/>
          </a:xfrm>
          <a:prstGeom prst="rect">
            <a:avLst/>
          </a:prstGeom>
          <a:blipFill>
            <a:blip r:embed="rId2" cstate="print"/>
            <a:stretch>
              <a:fillRect/>
            </a:stretch>
          </a:blipFill>
        </p:spPr>
        <p:txBody>
          <a:bodyPr wrap="square" lIns="0" tIns="0" rIns="0" bIns="0" rtlCol="0"/>
          <a:lstStyle/>
          <a:p>
            <a:endParaRPr sz="3323"/>
          </a:p>
        </p:txBody>
      </p:sp>
      <p:sp>
        <p:nvSpPr>
          <p:cNvPr id="18" name="bg object 18"/>
          <p:cNvSpPr/>
          <p:nvPr/>
        </p:nvSpPr>
        <p:spPr>
          <a:xfrm>
            <a:off x="540667" y="820800"/>
            <a:ext cx="424375" cy="23876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endParaRPr sz="3323"/>
          </a:p>
        </p:txBody>
      </p:sp>
      <p:sp>
        <p:nvSpPr>
          <p:cNvPr id="19" name="bg object 19"/>
          <p:cNvSpPr/>
          <p:nvPr/>
        </p:nvSpPr>
        <p:spPr>
          <a:xfrm>
            <a:off x="911351" y="820800"/>
            <a:ext cx="367822" cy="238124"/>
          </a:xfrm>
          <a:prstGeom prst="rect">
            <a:avLst/>
          </a:prstGeom>
          <a:blipFill>
            <a:blip r:embed="rId3" cstate="print"/>
            <a:stretch>
              <a:fillRect/>
            </a:stretch>
          </a:blipFill>
        </p:spPr>
        <p:txBody>
          <a:bodyPr wrap="square" lIns="0" tIns="0" rIns="0" bIns="0" rtlCol="0"/>
          <a:lstStyle/>
          <a:p>
            <a:endParaRPr sz="3323"/>
          </a:p>
        </p:txBody>
      </p:sp>
      <p:sp>
        <p:nvSpPr>
          <p:cNvPr id="20" name="bg object 20"/>
          <p:cNvSpPr/>
          <p:nvPr/>
        </p:nvSpPr>
        <p:spPr>
          <a:xfrm>
            <a:off x="127499" y="750950"/>
            <a:ext cx="559776" cy="238124"/>
          </a:xfrm>
          <a:prstGeom prst="rect">
            <a:avLst/>
          </a:prstGeom>
          <a:blipFill>
            <a:blip r:embed="rId4" cstate="print"/>
            <a:stretch>
              <a:fillRect/>
            </a:stretch>
          </a:blipFill>
        </p:spPr>
        <p:txBody>
          <a:bodyPr wrap="square" lIns="0" tIns="0" rIns="0" bIns="0" rtlCol="0"/>
          <a:lstStyle/>
          <a:p>
            <a:endParaRPr sz="3323"/>
          </a:p>
        </p:txBody>
      </p:sp>
      <p:sp>
        <p:nvSpPr>
          <p:cNvPr id="21" name="bg object 21"/>
          <p:cNvSpPr/>
          <p:nvPr/>
        </p:nvSpPr>
        <p:spPr>
          <a:xfrm>
            <a:off x="761998" y="560400"/>
            <a:ext cx="32825" cy="52578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endParaRPr sz="3323"/>
          </a:p>
        </p:txBody>
      </p:sp>
      <p:sp>
        <p:nvSpPr>
          <p:cNvPr id="22" name="bg object 22"/>
          <p:cNvSpPr/>
          <p:nvPr/>
        </p:nvSpPr>
        <p:spPr>
          <a:xfrm>
            <a:off x="442427" y="928625"/>
            <a:ext cx="8226786" cy="31750"/>
          </a:xfrm>
          <a:prstGeom prst="rect">
            <a:avLst/>
          </a:prstGeom>
          <a:blipFill>
            <a:blip r:embed="rId5" cstate="print"/>
            <a:stretch>
              <a:fillRect/>
            </a:stretch>
          </a:blipFill>
        </p:spPr>
        <p:txBody>
          <a:bodyPr wrap="square" lIns="0" tIns="0" rIns="0" bIns="0" rtlCol="0"/>
          <a:lstStyle/>
          <a:p>
            <a:endParaRPr sz="3323"/>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68973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Slide Number Placeholder 5"/>
          <p:cNvSpPr>
            <a:spLocks noGrp="1"/>
          </p:cNvSpPr>
          <p:nvPr>
            <p:ph type="sldNum" sz="quarter" idx="4"/>
          </p:nvPr>
        </p:nvSpPr>
        <p:spPr>
          <a:xfrm>
            <a:off x="5449455" y="6356350"/>
            <a:ext cx="3237345" cy="365125"/>
          </a:xfrm>
          <a:prstGeom prst="rect">
            <a:avLst/>
          </a:prstGeom>
        </p:spPr>
        <p:txBody>
          <a:bodyPr vert="horz" lIns="91440" tIns="45720" rIns="91440" bIns="45720" rtlCol="0" anchor="ctr"/>
          <a:lstStyle>
            <a:lvl1pPr algn="r">
              <a:defRPr sz="1200">
                <a:solidFill>
                  <a:schemeClr val="tx1"/>
                </a:solidFill>
                <a:latin typeface="Times New Roman"/>
                <a:cs typeface="Times New Roman"/>
              </a:defRPr>
            </a:lvl1pPr>
          </a:lstStyle>
          <a:p>
            <a:fld id="{073EBAE9-0E3E-3346-8259-E08D9DF868BF}" type="slidenum">
              <a:rPr lang="en-US" smtClean="0"/>
              <a:t>‹#›</a:t>
            </a:fld>
            <a:endParaRPr lang="en-US"/>
          </a:p>
        </p:txBody>
      </p:sp>
    </p:spTree>
    <p:extLst>
      <p:ext uri="{BB962C8B-B14F-4D97-AF65-F5344CB8AC3E}">
        <p14:creationId xmlns:p14="http://schemas.microsoft.com/office/powerpoint/2010/main" val="369608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449455" y="6356350"/>
            <a:ext cx="3237345" cy="365125"/>
          </a:xfrm>
          <a:prstGeom prst="rect">
            <a:avLst/>
          </a:prstGeom>
        </p:spPr>
        <p:txBody>
          <a:bodyPr vert="horz" lIns="91440" tIns="45720" rIns="91440" bIns="45720" rtlCol="0" anchor="ctr"/>
          <a:lstStyle>
            <a:lvl1pPr algn="r">
              <a:defRPr sz="1200">
                <a:solidFill>
                  <a:schemeClr val="tx1"/>
                </a:solidFill>
                <a:latin typeface="Times New Roman"/>
                <a:cs typeface="Times New Roman"/>
              </a:defRPr>
            </a:lvl1pPr>
          </a:lstStyle>
          <a:p>
            <a:fld id="{073EBAE9-0E3E-3346-8259-E08D9DF868BF}" type="slidenum">
              <a:rPr lang="en-US" smtClean="0"/>
              <a:t>‹#›</a:t>
            </a:fld>
            <a:endParaRPr lang="en-US"/>
          </a:p>
        </p:txBody>
      </p:sp>
    </p:spTree>
    <p:extLst>
      <p:ext uri="{BB962C8B-B14F-4D97-AF65-F5344CB8AC3E}">
        <p14:creationId xmlns:p14="http://schemas.microsoft.com/office/powerpoint/2010/main" val="1626085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61818" y="5957455"/>
            <a:ext cx="8224982" cy="397596"/>
          </a:xfrm>
        </p:spPr>
        <p:txBody>
          <a:bodyPr anchor="b"/>
          <a:lstStyle>
            <a:lvl1pPr algn="ctr">
              <a:defRPr sz="2000" b="1"/>
            </a:lvl1pPr>
          </a:lstStyle>
          <a:p>
            <a:r>
              <a:rPr lang="en-US"/>
              <a:t>Click to edit Master title style</a:t>
            </a:r>
          </a:p>
        </p:txBody>
      </p:sp>
      <p:sp>
        <p:nvSpPr>
          <p:cNvPr id="3" name="Picture Placeholder 2"/>
          <p:cNvSpPr>
            <a:spLocks noGrp="1"/>
          </p:cNvSpPr>
          <p:nvPr>
            <p:ph type="pic" idx="1"/>
          </p:nvPr>
        </p:nvSpPr>
        <p:spPr>
          <a:xfrm>
            <a:off x="219364" y="138544"/>
            <a:ext cx="8705272" cy="572654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61818" y="6356349"/>
            <a:ext cx="5225473" cy="365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Slide Number Placeholder 5"/>
          <p:cNvSpPr>
            <a:spLocks noGrp="1"/>
          </p:cNvSpPr>
          <p:nvPr>
            <p:ph type="sldNum" sz="quarter" idx="4"/>
          </p:nvPr>
        </p:nvSpPr>
        <p:spPr>
          <a:xfrm>
            <a:off x="5687291" y="6355051"/>
            <a:ext cx="3237345" cy="365125"/>
          </a:xfrm>
          <a:prstGeom prst="rect">
            <a:avLst/>
          </a:prstGeom>
        </p:spPr>
        <p:txBody>
          <a:bodyPr vert="horz" lIns="91440" tIns="45720" rIns="91440" bIns="45720" rtlCol="0" anchor="ctr"/>
          <a:lstStyle>
            <a:lvl1pPr algn="r">
              <a:defRPr sz="1200">
                <a:solidFill>
                  <a:schemeClr val="tx1"/>
                </a:solidFill>
                <a:latin typeface="Times New Roman"/>
                <a:cs typeface="Times New Roman"/>
              </a:defRPr>
            </a:lvl1pPr>
          </a:lstStyle>
          <a:p>
            <a:fld id="{073EBAE9-0E3E-3346-8259-E08D9DF868BF}" type="slidenum">
              <a:rPr lang="en-US" smtClean="0"/>
              <a:t>‹#›</a:t>
            </a:fld>
            <a:endParaRPr lang="en-US"/>
          </a:p>
        </p:txBody>
      </p:sp>
    </p:spTree>
    <p:extLst>
      <p:ext uri="{BB962C8B-B14F-4D97-AF65-F5344CB8AC3E}">
        <p14:creationId xmlns:p14="http://schemas.microsoft.com/office/powerpoint/2010/main" val="1915174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5121" y="893216"/>
            <a:ext cx="4946505" cy="2378364"/>
          </a:xfrm>
        </p:spPr>
        <p:txBody>
          <a:bodyPr anchor="ctr"/>
          <a:lstStyle>
            <a:lvl1pPr algn="ctr">
              <a:defRPr sz="4000" b="1" cap="all">
                <a:solidFill>
                  <a:srgbClr val="1E57B6"/>
                </a:solidFill>
              </a:defRPr>
            </a:lvl1pPr>
          </a:lstStyle>
          <a:p>
            <a:r>
              <a:rPr lang="en-US"/>
              <a:t>Click to edit Master title style</a:t>
            </a:r>
            <a:endParaRPr lang="en-US" dirty="0"/>
          </a:p>
        </p:txBody>
      </p:sp>
      <p:sp>
        <p:nvSpPr>
          <p:cNvPr id="6" name="Slide Number Placeholder 5"/>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073EBAE9-0E3E-3346-8259-E08D9DF868BF}" type="slidenum">
              <a:rPr lang="en-US" smtClean="0"/>
              <a:t>‹#›</a:t>
            </a:fld>
            <a:endParaRPr lang="en-US"/>
          </a:p>
        </p:txBody>
      </p:sp>
      <p:grpSp>
        <p:nvGrpSpPr>
          <p:cNvPr id="9" name="Group 8"/>
          <p:cNvGrpSpPr/>
          <p:nvPr userDrawn="1"/>
        </p:nvGrpSpPr>
        <p:grpSpPr>
          <a:xfrm>
            <a:off x="530355" y="439839"/>
            <a:ext cx="8289330" cy="5817683"/>
            <a:chOff x="530355" y="439839"/>
            <a:chExt cx="8289330" cy="5817683"/>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296" y="439839"/>
              <a:ext cx="2889504" cy="3634231"/>
            </a:xfrm>
            <a:prstGeom prst="rect">
              <a:avLst/>
            </a:prstGeom>
          </p:spPr>
        </p:pic>
        <p:sp>
          <p:nvSpPr>
            <p:cNvPr id="12" name="TextBox 11"/>
            <p:cNvSpPr txBox="1"/>
            <p:nvPr/>
          </p:nvSpPr>
          <p:spPr>
            <a:xfrm>
              <a:off x="5687685" y="4301224"/>
              <a:ext cx="3132000" cy="1754326"/>
            </a:xfrm>
            <a:prstGeom prst="rect">
              <a:avLst/>
            </a:prstGeom>
            <a:noFill/>
          </p:spPr>
          <p:txBody>
            <a:bodyPr wrap="square" rtlCol="0">
              <a:spAutoFit/>
            </a:bodyPr>
            <a:lstStyle/>
            <a:p>
              <a:pPr algn="ctr"/>
              <a:r>
                <a:rPr lang="en-US" sz="2000" b="1" dirty="0">
                  <a:solidFill>
                    <a:schemeClr val="tx1"/>
                  </a:solidFill>
                  <a:latin typeface="Times New Roman"/>
                  <a:cs typeface="Times New Roman"/>
                </a:rPr>
                <a:t>Wireless Communication Networks and Systems</a:t>
              </a:r>
            </a:p>
            <a:p>
              <a:pPr algn="ctr"/>
              <a:r>
                <a:rPr lang="en-US" sz="1600" dirty="0">
                  <a:solidFill>
                    <a:schemeClr val="tx1"/>
                  </a:solidFill>
                  <a:latin typeface="Times New Roman"/>
                  <a:cs typeface="Times New Roman"/>
                </a:rPr>
                <a:t>1</a:t>
              </a:r>
              <a:r>
                <a:rPr lang="en-US" sz="1600" baseline="30000" dirty="0">
                  <a:solidFill>
                    <a:schemeClr val="tx1"/>
                  </a:solidFill>
                  <a:latin typeface="Times New Roman"/>
                  <a:cs typeface="Times New Roman"/>
                </a:rPr>
                <a:t>st</a:t>
              </a:r>
              <a:r>
                <a:rPr lang="en-US" sz="1600" dirty="0">
                  <a:solidFill>
                    <a:schemeClr val="tx1"/>
                  </a:solidFill>
                  <a:latin typeface="Times New Roman"/>
                  <a:cs typeface="Times New Roman"/>
                </a:rPr>
                <a:t> edition, Global edition</a:t>
              </a:r>
              <a:endParaRPr lang="en-US" dirty="0">
                <a:solidFill>
                  <a:schemeClr val="tx1"/>
                </a:solidFill>
                <a:latin typeface="Times New Roman"/>
                <a:cs typeface="Times New Roman"/>
              </a:endParaRPr>
            </a:p>
            <a:p>
              <a:pPr algn="ctr"/>
              <a:r>
                <a:rPr lang="en-US" sz="1600" b="1" dirty="0">
                  <a:solidFill>
                    <a:schemeClr val="tx1"/>
                  </a:solidFill>
                  <a:latin typeface="Times New Roman"/>
                  <a:cs typeface="Times New Roman"/>
                </a:rPr>
                <a:t>Cory Beard, William Stallings</a:t>
              </a:r>
            </a:p>
            <a:p>
              <a:pPr algn="ctr"/>
              <a:r>
                <a:rPr lang="en-US" dirty="0">
                  <a:solidFill>
                    <a:schemeClr val="tx1"/>
                  </a:solidFill>
                  <a:latin typeface="Times New Roman"/>
                  <a:cs typeface="Times New Roman"/>
                </a:rPr>
                <a:t>© 2016 Pearson Education, Ltd.</a:t>
              </a:r>
            </a:p>
          </p:txBody>
        </p:sp>
        <p:sp>
          <p:nvSpPr>
            <p:cNvPr id="13" name="TextBox 12"/>
            <p:cNvSpPr txBox="1"/>
            <p:nvPr/>
          </p:nvSpPr>
          <p:spPr>
            <a:xfrm>
              <a:off x="530355" y="3918420"/>
              <a:ext cx="4946505" cy="2339102"/>
            </a:xfrm>
            <a:prstGeom prst="rect">
              <a:avLst/>
            </a:prstGeom>
            <a:noFill/>
          </p:spPr>
          <p:txBody>
            <a:bodyPr wrap="square" rtlCol="0">
              <a:spAutoFit/>
            </a:bodyPr>
            <a:lstStyle/>
            <a:p>
              <a:pPr algn="just"/>
              <a:r>
                <a:rPr lang="en-US" sz="1400" dirty="0">
                  <a:latin typeface="Times New Roman"/>
                  <a:cs typeface="Times New Roman"/>
                </a:rPr>
                <a:t>These slides are made available to faculty in PowerPoint form. Slides can be freely added, modified, and deleted to suit student needs. They represent substantial work on the part of the authors; therefore, we request the following.</a:t>
              </a:r>
            </a:p>
            <a:p>
              <a:pPr algn="just"/>
              <a:endParaRPr lang="en-US" sz="400" dirty="0">
                <a:latin typeface="Times New Roman"/>
                <a:cs typeface="Times New Roman"/>
              </a:endParaRPr>
            </a:p>
            <a:p>
              <a:pPr algn="just"/>
              <a:r>
                <a:rPr lang="en-US" sz="1400" dirty="0">
                  <a:latin typeface="Times New Roman"/>
                  <a:cs typeface="Times New Roman"/>
                </a:rPr>
                <a:t>If these slides are used in a class setting or posted on an internal or external www site, please mention the source textbook and note our copyright of this material.</a:t>
              </a:r>
            </a:p>
            <a:p>
              <a:pPr algn="just"/>
              <a:endParaRPr lang="en-US" sz="400" dirty="0">
                <a:latin typeface="Times New Roman"/>
                <a:cs typeface="Times New Roman"/>
              </a:endParaRPr>
            </a:p>
            <a:p>
              <a:pPr algn="just"/>
              <a:r>
                <a:rPr lang="en-US" sz="1400" dirty="0">
                  <a:latin typeface="Times New Roman"/>
                  <a:cs typeface="Times New Roman"/>
                </a:rPr>
                <a:t>All material copyright 2016</a:t>
              </a:r>
            </a:p>
            <a:p>
              <a:pPr algn="just"/>
              <a:r>
                <a:rPr lang="en-US" sz="1400" dirty="0">
                  <a:latin typeface="Times New Roman"/>
                  <a:cs typeface="Times New Roman"/>
                </a:rPr>
                <a:t>Cory Beard and William Stallings, All Rights Reserved</a:t>
              </a:r>
            </a:p>
            <a:p>
              <a:pPr algn="just"/>
              <a:endParaRPr lang="en-US" sz="1200" dirty="0">
                <a:solidFill>
                  <a:schemeClr val="tx1"/>
                </a:solidFill>
                <a:latin typeface="Times New Roman"/>
                <a:cs typeface="Times New Roman"/>
              </a:endParaRPr>
            </a:p>
          </p:txBody>
        </p:sp>
      </p:grpSp>
    </p:spTree>
    <p:extLst>
      <p:ext uri="{BB962C8B-B14F-4D97-AF65-F5344CB8AC3E}">
        <p14:creationId xmlns:p14="http://schemas.microsoft.com/office/powerpoint/2010/main" val="394029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9455"/>
            <a:ext cx="4946505" cy="2378364"/>
          </a:xfrm>
        </p:spPr>
        <p:txBody>
          <a:bodyPr anchor="ctr"/>
          <a:lstStyle>
            <a:lvl1pPr algn="ctr">
              <a:defRPr sz="4000" b="1" cap="all">
                <a:solidFill>
                  <a:srgbClr val="1E57B6"/>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3061276"/>
            <a:ext cx="4946505" cy="3127087"/>
          </a:xfrm>
        </p:spPr>
        <p:txBody>
          <a:bodyPr anchor="t"/>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073EBAE9-0E3E-3346-8259-E08D9DF868BF}" type="slidenum">
              <a:rPr lang="en-US" smtClean="0"/>
              <a:t>‹#›</a:t>
            </a:fld>
            <a:endParaRPr lang="en-US"/>
          </a:p>
        </p:txBody>
      </p:sp>
    </p:spTree>
    <p:extLst>
      <p:ext uri="{BB962C8B-B14F-4D97-AF65-F5344CB8AC3E}">
        <p14:creationId xmlns:p14="http://schemas.microsoft.com/office/powerpoint/2010/main" val="3940295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61818" y="5957455"/>
            <a:ext cx="8224982" cy="397596"/>
          </a:xfrm>
        </p:spPr>
        <p:txBody>
          <a:bodyPr anchor="b"/>
          <a:lstStyle>
            <a:lvl1pPr algn="ctr">
              <a:defRPr sz="2000" b="1"/>
            </a:lvl1pPr>
          </a:lstStyle>
          <a:p>
            <a:r>
              <a:rPr lang="en-US"/>
              <a:t>Click to edit Master title style</a:t>
            </a:r>
          </a:p>
        </p:txBody>
      </p:sp>
      <p:sp>
        <p:nvSpPr>
          <p:cNvPr id="3" name="Picture Placeholder 2"/>
          <p:cNvSpPr>
            <a:spLocks noGrp="1" noChangeAspect="1"/>
          </p:cNvSpPr>
          <p:nvPr>
            <p:ph type="pic" idx="1"/>
          </p:nvPr>
        </p:nvSpPr>
        <p:spPr>
          <a:xfrm>
            <a:off x="219364" y="138544"/>
            <a:ext cx="8705272" cy="572654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61818" y="6356349"/>
            <a:ext cx="5225473" cy="365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Slide Number Placeholder 5"/>
          <p:cNvSpPr>
            <a:spLocks noGrp="1"/>
          </p:cNvSpPr>
          <p:nvPr>
            <p:ph type="sldNum" sz="quarter" idx="4"/>
          </p:nvPr>
        </p:nvSpPr>
        <p:spPr>
          <a:xfrm>
            <a:off x="5687291" y="6355051"/>
            <a:ext cx="3237345" cy="365125"/>
          </a:xfrm>
          <a:prstGeom prst="rect">
            <a:avLst/>
          </a:prstGeom>
        </p:spPr>
        <p:txBody>
          <a:bodyPr vert="horz" lIns="91440" tIns="45720" rIns="91440" bIns="45720" rtlCol="0" anchor="ctr"/>
          <a:lstStyle>
            <a:lvl1pPr algn="r">
              <a:defRPr sz="1200">
                <a:solidFill>
                  <a:schemeClr val="tx1"/>
                </a:solidFill>
                <a:latin typeface="Times New Roman"/>
                <a:cs typeface="Times New Roman"/>
              </a:defRPr>
            </a:lvl1pPr>
          </a:lstStyle>
          <a:p>
            <a:r>
              <a:rPr lang="en-US"/>
              <a:t>TRANSMISSION FUNDAMENTALS 2-</a:t>
            </a:r>
            <a:fld id="{2087C72B-B898-BA49-91D7-18739C8DDC39}" type="slidenum">
              <a:rPr lang="en-US" smtClean="0"/>
              <a:pPr/>
              <a:t>‹#›</a:t>
            </a:fld>
            <a:endParaRPr lang="en-US" dirty="0"/>
          </a:p>
        </p:txBody>
      </p:sp>
      <p:sp>
        <p:nvSpPr>
          <p:cNvPr id="6" name="Picture Placeholder 2"/>
          <p:cNvSpPr>
            <a:spLocks noGrp="1" noChangeAspect="1"/>
          </p:cNvSpPr>
          <p:nvPr>
            <p:ph type="pic" idx="10"/>
          </p:nvPr>
        </p:nvSpPr>
        <p:spPr>
          <a:xfrm>
            <a:off x="219364" y="5865091"/>
            <a:ext cx="1135803" cy="7471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Tree>
    <p:extLst>
      <p:ext uri="{BB962C8B-B14F-4D97-AF65-F5344CB8AC3E}">
        <p14:creationId xmlns:p14="http://schemas.microsoft.com/office/powerpoint/2010/main" val="1688197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F5C099A3-C2DD-491C-A81E-0B0D370908F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85738"/>
            <a:ext cx="91440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B5320D31-6677-4280-88A6-39BB9A906C7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8950" y="304800"/>
            <a:ext cx="316865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762000" y="3733800"/>
            <a:ext cx="6172200" cy="1371600"/>
          </a:xfrm>
        </p:spPr>
        <p:txBody>
          <a:bodyPr>
            <a:normAutofit/>
          </a:bodyPr>
          <a:lstStyle>
            <a:lvl1pPr marL="0" indent="0" algn="l">
              <a:buNone/>
              <a:defRPr sz="2000" b="1">
                <a:solidFill>
                  <a:srgbClr val="0B233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a:p>
            <a:endParaRPr lang="en-US" dirty="0"/>
          </a:p>
          <a:p>
            <a:endParaRPr lang="en-US" dirty="0"/>
          </a:p>
          <a:p>
            <a:endParaRPr lang="en-US" dirty="0"/>
          </a:p>
        </p:txBody>
      </p:sp>
      <p:sp>
        <p:nvSpPr>
          <p:cNvPr id="8" name="Title 7"/>
          <p:cNvSpPr>
            <a:spLocks noGrp="1"/>
          </p:cNvSpPr>
          <p:nvPr>
            <p:ph type="title"/>
          </p:nvPr>
        </p:nvSpPr>
        <p:spPr/>
        <p:txBody>
          <a:bodyPr/>
          <a:lstStyle/>
          <a:p>
            <a:r>
              <a:rPr lang="en-US"/>
              <a:t>Click to edit Master title style</a:t>
            </a:r>
          </a:p>
        </p:txBody>
      </p:sp>
      <p:sp>
        <p:nvSpPr>
          <p:cNvPr id="6" name="Slide Number Placeholder 8">
            <a:extLst>
              <a:ext uri="{FF2B5EF4-FFF2-40B4-BE49-F238E27FC236}">
                <a16:creationId xmlns:a16="http://schemas.microsoft.com/office/drawing/2014/main" id="{AEE711E9-F3D4-40B5-960A-D930E53181AD}"/>
              </a:ext>
            </a:extLst>
          </p:cNvPr>
          <p:cNvSpPr>
            <a:spLocks noGrp="1"/>
          </p:cNvSpPr>
          <p:nvPr>
            <p:ph type="sldNum" sz="quarter" idx="10"/>
          </p:nvPr>
        </p:nvSpPr>
        <p:spPr/>
        <p:txBody>
          <a:bodyPr/>
          <a:lstStyle>
            <a:lvl1pPr>
              <a:defRPr/>
            </a:lvl1pPr>
          </a:lstStyle>
          <a:p>
            <a:pPr>
              <a:defRPr/>
            </a:pPr>
            <a:fld id="{F17886FB-671C-434F-B49C-BA6637AC1D77}" type="slidenum">
              <a:rPr lang="en-US" altLang="en-US"/>
              <a:pPr>
                <a:defRPr/>
              </a:pPr>
              <a:t>‹#›</a:t>
            </a:fld>
            <a:endParaRPr lang="en-US" altLang="en-US" dirty="0"/>
          </a:p>
        </p:txBody>
      </p:sp>
    </p:spTree>
    <p:extLst>
      <p:ext uri="{BB962C8B-B14F-4D97-AF65-F5344CB8AC3E}">
        <p14:creationId xmlns:p14="http://schemas.microsoft.com/office/powerpoint/2010/main" val="2555756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3.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descr="E:\My Docs\Pearson_Supplement projects\07-07-2015\9781292108711_Stallings_Beard_Wireless_Communication_Networks_and_Systems\Untitled.jpg"/>
          <p:cNvPicPr>
            <a:picLocks noChangeAspect="1"/>
          </p:cNvPicPr>
          <p:nvPr userDrawn="1"/>
        </p:nvPicPr>
        <p:blipFill rotWithShape="1">
          <a:blip r:embed="rId10">
            <a:lum bright="70000" contrast="-70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rcRect t="28267" b="8822"/>
          <a:stretch/>
        </p:blipFill>
        <p:spPr bwMode="auto">
          <a:xfrm>
            <a:off x="-14" y="15766"/>
            <a:ext cx="9166098" cy="6858000"/>
          </a:xfrm>
          <a:prstGeom prst="rect">
            <a:avLst/>
          </a:prstGeom>
          <a:noFill/>
          <a:ln>
            <a:noFill/>
          </a:ln>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449455" y="6356350"/>
            <a:ext cx="3237345" cy="365125"/>
          </a:xfrm>
          <a:prstGeom prst="rect">
            <a:avLst/>
          </a:prstGeom>
        </p:spPr>
        <p:txBody>
          <a:bodyPr vert="horz" lIns="91440" tIns="45720" rIns="91440" bIns="45720" rtlCol="0" anchor="ctr"/>
          <a:lstStyle>
            <a:lvl1pPr algn="r">
              <a:defRPr sz="1200">
                <a:solidFill>
                  <a:schemeClr val="tx1"/>
                </a:solidFill>
                <a:latin typeface="Times New Roman"/>
                <a:cs typeface="Times New Roman"/>
              </a:defRPr>
            </a:lvl1pPr>
          </a:lstStyle>
          <a:p>
            <a:fld id="{073EBAE9-0E3E-3346-8259-E08D9DF868BF}" type="slidenum">
              <a:rPr lang="en-US" smtClean="0"/>
              <a:t>‹#›</a:t>
            </a:fld>
            <a:endParaRPr lang="en-US"/>
          </a:p>
        </p:txBody>
      </p:sp>
    </p:spTree>
    <p:extLst>
      <p:ext uri="{BB962C8B-B14F-4D97-AF65-F5344CB8AC3E}">
        <p14:creationId xmlns:p14="http://schemas.microsoft.com/office/powerpoint/2010/main" val="9112988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Lst>
  <p:txStyles>
    <p:titleStyle>
      <a:lvl1pPr algn="ctr" defTabSz="457200" rtl="0" eaLnBrk="1" latinLnBrk="0" hangingPunct="1">
        <a:spcBef>
          <a:spcPct val="0"/>
        </a:spcBef>
        <a:buNone/>
        <a:defRPr lang="en-US" sz="4000" b="1" kern="1200" cap="all" smtClean="0">
          <a:solidFill>
            <a:srgbClr val="1E57B6"/>
          </a:solidFill>
          <a:latin typeface="Times New Roman"/>
          <a:ea typeface="+mj-ea"/>
          <a:cs typeface="Times New Roman"/>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Times New Roman"/>
          <a:ea typeface="+mn-ea"/>
          <a:cs typeface="Times New Roman"/>
        </a:defRPr>
      </a:lvl1pPr>
      <a:lvl2pPr marL="742950" indent="-285750" algn="l" defTabSz="457200" rtl="0" eaLnBrk="1" latinLnBrk="0" hangingPunct="1">
        <a:spcBef>
          <a:spcPct val="20000"/>
        </a:spcBef>
        <a:buFont typeface="Arial"/>
        <a:buChar char="–"/>
        <a:defRPr sz="2800" kern="1200">
          <a:solidFill>
            <a:schemeClr val="tx1"/>
          </a:solidFill>
          <a:latin typeface="Times New Roman"/>
          <a:ea typeface="+mn-ea"/>
          <a:cs typeface="Times New Roman"/>
        </a:defRPr>
      </a:lvl2pPr>
      <a:lvl3pPr marL="1143000" indent="-228600" algn="l" defTabSz="457200" rtl="0" eaLnBrk="1" latinLnBrk="0" hangingPunct="1">
        <a:spcBef>
          <a:spcPct val="20000"/>
        </a:spcBef>
        <a:buFont typeface="Arial"/>
        <a:buChar char="•"/>
        <a:defRPr sz="2400" kern="1200">
          <a:solidFill>
            <a:schemeClr val="tx1"/>
          </a:solidFill>
          <a:latin typeface="Times New Roman"/>
          <a:ea typeface="+mn-ea"/>
          <a:cs typeface="Times New Roman"/>
        </a:defRPr>
      </a:lvl3pPr>
      <a:lvl4pPr marL="1600200" indent="-228600" algn="l" defTabSz="457200" rtl="0" eaLnBrk="1" latinLnBrk="0" hangingPunct="1">
        <a:spcBef>
          <a:spcPct val="20000"/>
        </a:spcBef>
        <a:buFont typeface="Arial"/>
        <a:buChar char="–"/>
        <a:defRPr sz="2000" kern="1200">
          <a:solidFill>
            <a:schemeClr val="tx1"/>
          </a:solidFill>
          <a:latin typeface="Times New Roman"/>
          <a:ea typeface="+mn-ea"/>
          <a:cs typeface="Times New Roman"/>
        </a:defRPr>
      </a:lvl4pPr>
      <a:lvl5pPr marL="2057400" indent="-228600" algn="l" defTabSz="457200" rtl="0" eaLnBrk="1" latinLnBrk="0" hangingPunct="1">
        <a:spcBef>
          <a:spcPct val="20000"/>
        </a:spcBef>
        <a:buFont typeface="Arial"/>
        <a:buChar char="»"/>
        <a:defRPr sz="20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66ECBA9F-2253-4175-9A5D-BE9F2C73C9C1}"/>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29A12F-3C8F-4ECA-9A3C-5669FFACE9FD}"/>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BD69C9FB-15D0-4D12-B91E-0E2C85C0A492}"/>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29373137-7F5E-4A87-953D-1B7F1AE60788}" type="slidenum">
              <a:rPr lang="en-US" altLang="en-US"/>
              <a:pPr>
                <a:defRPr/>
              </a:pPr>
              <a:t>‹#›</a:t>
            </a:fld>
            <a:endParaRPr lang="en-US" altLang="en-US" dirty="0"/>
          </a:p>
        </p:txBody>
      </p:sp>
    </p:spTree>
    <p:extLst>
      <p:ext uri="{BB962C8B-B14F-4D97-AF65-F5344CB8AC3E}">
        <p14:creationId xmlns:p14="http://schemas.microsoft.com/office/powerpoint/2010/main" val="19104565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17574" y="582548"/>
            <a:ext cx="438443" cy="238760"/>
          </a:xfrm>
          <a:custGeom>
            <a:avLst/>
            <a:gdLst/>
            <a:ahLst/>
            <a:cxnLst/>
            <a:rect l="l" t="t" r="r" b="b"/>
            <a:pathLst>
              <a:path w="237490" h="119379">
                <a:moveTo>
                  <a:pt x="237324" y="0"/>
                </a:moveTo>
                <a:lnTo>
                  <a:pt x="0" y="0"/>
                </a:lnTo>
                <a:lnTo>
                  <a:pt x="0" y="119062"/>
                </a:lnTo>
                <a:lnTo>
                  <a:pt x="237324" y="119062"/>
                </a:lnTo>
                <a:lnTo>
                  <a:pt x="237324" y="0"/>
                </a:lnTo>
                <a:close/>
              </a:path>
            </a:pathLst>
          </a:custGeom>
          <a:solidFill>
            <a:srgbClr val="FFCF00"/>
          </a:solidFill>
        </p:spPr>
        <p:txBody>
          <a:bodyPr wrap="square" lIns="0" tIns="0" rIns="0" bIns="0" rtlCol="0"/>
          <a:lstStyle/>
          <a:p>
            <a:endParaRPr sz="3323"/>
          </a:p>
        </p:txBody>
      </p:sp>
      <p:sp>
        <p:nvSpPr>
          <p:cNvPr id="2" name="Holder 2"/>
          <p:cNvSpPr>
            <a:spLocks noGrp="1"/>
          </p:cNvSpPr>
          <p:nvPr>
            <p:ph type="title"/>
          </p:nvPr>
        </p:nvSpPr>
        <p:spPr>
          <a:xfrm>
            <a:off x="905489" y="400051"/>
            <a:ext cx="1801835" cy="215444"/>
          </a:xfrm>
          <a:prstGeom prst="rect">
            <a:avLst/>
          </a:prstGeom>
        </p:spPr>
        <p:txBody>
          <a:bodyPr wrap="square" lIns="0" tIns="0" rIns="0" bIns="0">
            <a:spAutoFit/>
          </a:bodyPr>
          <a:lstStyle>
            <a:lvl1pPr>
              <a:defRPr sz="1400" b="0" i="0">
                <a:solidFill>
                  <a:srgbClr val="333399"/>
                </a:solidFill>
                <a:latin typeface="Arial"/>
                <a:cs typeface="Arial"/>
              </a:defRPr>
            </a:lvl1pPr>
          </a:lstStyle>
          <a:p>
            <a:endParaRPr/>
          </a:p>
        </p:txBody>
      </p:sp>
      <p:sp>
        <p:nvSpPr>
          <p:cNvPr id="3" name="Holder 3"/>
          <p:cNvSpPr>
            <a:spLocks noGrp="1"/>
          </p:cNvSpPr>
          <p:nvPr>
            <p:ph type="body" idx="1"/>
          </p:nvPr>
        </p:nvSpPr>
        <p:spPr>
          <a:xfrm>
            <a:off x="61521" y="1097534"/>
            <a:ext cx="9020954"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11/20/2023</a:t>
            </a:fld>
            <a:endParaRPr lang="en-US"/>
          </a:p>
        </p:txBody>
      </p:sp>
      <p:sp>
        <p:nvSpPr>
          <p:cNvPr id="6" name="Holder 6"/>
          <p:cNvSpPr>
            <a:spLocks noGrp="1"/>
          </p:cNvSpPr>
          <p:nvPr>
            <p:ph type="sldNum" sz="quarter" idx="7"/>
          </p:nvPr>
        </p:nvSpPr>
        <p:spPr>
          <a:xfrm>
            <a:off x="6583680" y="6377940"/>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7872341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xStyles>
    <p:titleStyle>
      <a:lvl1pPr>
        <a:defRPr>
          <a:latin typeface="+mj-lt"/>
          <a:ea typeface="+mj-ea"/>
          <a:cs typeface="+mj-cs"/>
        </a:defRPr>
      </a:lvl1pPr>
    </p:titleStyle>
    <p:bodyStyle>
      <a:lvl1pPr marL="0">
        <a:defRPr>
          <a:latin typeface="+mn-lt"/>
          <a:ea typeface="+mn-ea"/>
          <a:cs typeface="+mn-cs"/>
        </a:defRPr>
      </a:lvl1pPr>
      <a:lvl2pPr marL="844083">
        <a:defRPr>
          <a:latin typeface="+mn-lt"/>
          <a:ea typeface="+mn-ea"/>
          <a:cs typeface="+mn-cs"/>
        </a:defRPr>
      </a:lvl2pPr>
      <a:lvl3pPr marL="1688165">
        <a:defRPr>
          <a:latin typeface="+mn-lt"/>
          <a:ea typeface="+mn-ea"/>
          <a:cs typeface="+mn-cs"/>
        </a:defRPr>
      </a:lvl3pPr>
      <a:lvl4pPr marL="2532248">
        <a:defRPr>
          <a:latin typeface="+mn-lt"/>
          <a:ea typeface="+mn-ea"/>
          <a:cs typeface="+mn-cs"/>
        </a:defRPr>
      </a:lvl4pPr>
      <a:lvl5pPr marL="3376331">
        <a:defRPr>
          <a:latin typeface="+mn-lt"/>
          <a:ea typeface="+mn-ea"/>
          <a:cs typeface="+mn-cs"/>
        </a:defRPr>
      </a:lvl5pPr>
      <a:lvl6pPr marL="4220413">
        <a:defRPr>
          <a:latin typeface="+mn-lt"/>
          <a:ea typeface="+mn-ea"/>
          <a:cs typeface="+mn-cs"/>
        </a:defRPr>
      </a:lvl6pPr>
      <a:lvl7pPr marL="5064496">
        <a:defRPr>
          <a:latin typeface="+mn-lt"/>
          <a:ea typeface="+mn-ea"/>
          <a:cs typeface="+mn-cs"/>
        </a:defRPr>
      </a:lvl7pPr>
      <a:lvl8pPr marL="5908578">
        <a:defRPr>
          <a:latin typeface="+mn-lt"/>
          <a:ea typeface="+mn-ea"/>
          <a:cs typeface="+mn-cs"/>
        </a:defRPr>
      </a:lvl8pPr>
      <a:lvl9pPr marL="6752661">
        <a:defRPr>
          <a:latin typeface="+mn-lt"/>
          <a:ea typeface="+mn-ea"/>
          <a:cs typeface="+mn-cs"/>
        </a:defRPr>
      </a:lvl9pPr>
    </p:bodyStyle>
    <p:otherStyle>
      <a:lvl1pPr marL="0">
        <a:defRPr>
          <a:latin typeface="+mn-lt"/>
          <a:ea typeface="+mn-ea"/>
          <a:cs typeface="+mn-cs"/>
        </a:defRPr>
      </a:lvl1pPr>
      <a:lvl2pPr marL="844083">
        <a:defRPr>
          <a:latin typeface="+mn-lt"/>
          <a:ea typeface="+mn-ea"/>
          <a:cs typeface="+mn-cs"/>
        </a:defRPr>
      </a:lvl2pPr>
      <a:lvl3pPr marL="1688165">
        <a:defRPr>
          <a:latin typeface="+mn-lt"/>
          <a:ea typeface="+mn-ea"/>
          <a:cs typeface="+mn-cs"/>
        </a:defRPr>
      </a:lvl3pPr>
      <a:lvl4pPr marL="2532248">
        <a:defRPr>
          <a:latin typeface="+mn-lt"/>
          <a:ea typeface="+mn-ea"/>
          <a:cs typeface="+mn-cs"/>
        </a:defRPr>
      </a:lvl4pPr>
      <a:lvl5pPr marL="3376331">
        <a:defRPr>
          <a:latin typeface="+mn-lt"/>
          <a:ea typeface="+mn-ea"/>
          <a:cs typeface="+mn-cs"/>
        </a:defRPr>
      </a:lvl5pPr>
      <a:lvl6pPr marL="4220413">
        <a:defRPr>
          <a:latin typeface="+mn-lt"/>
          <a:ea typeface="+mn-ea"/>
          <a:cs typeface="+mn-cs"/>
        </a:defRPr>
      </a:lvl6pPr>
      <a:lvl7pPr marL="5064496">
        <a:defRPr>
          <a:latin typeface="+mn-lt"/>
          <a:ea typeface="+mn-ea"/>
          <a:cs typeface="+mn-cs"/>
        </a:defRPr>
      </a:lvl7pPr>
      <a:lvl8pPr marL="5908578">
        <a:defRPr>
          <a:latin typeface="+mn-lt"/>
          <a:ea typeface="+mn-ea"/>
          <a:cs typeface="+mn-cs"/>
        </a:defRPr>
      </a:lvl8pPr>
      <a:lvl9pPr marL="675266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1.tif"/><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134.emf"/><Relationship Id="rId4" Type="http://schemas.openxmlformats.org/officeDocument/2006/relationships/hyperlink" Target="http://goo.gl/AB0wfm"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hyperlink" Target="http://goo.gl/KIL6U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1.xml"/><Relationship Id="rId6" Type="http://schemas.openxmlformats.org/officeDocument/2006/relationships/image" Target="../media/image30.jpg"/><Relationship Id="rId5" Type="http://schemas.openxmlformats.org/officeDocument/2006/relationships/image" Target="../media/image10.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32.jpg"/><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3.png"/><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1.xml"/><Relationship Id="rId6" Type="http://schemas.openxmlformats.org/officeDocument/2006/relationships/image" Target="../media/image39.jpg"/><Relationship Id="rId5" Type="http://schemas.openxmlformats.org/officeDocument/2006/relationships/image" Target="../media/image10.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40.jp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44.jpg"/><Relationship Id="rId5" Type="http://schemas.openxmlformats.org/officeDocument/2006/relationships/image" Target="../media/image10.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jpg"/><Relationship Id="rId2" Type="http://schemas.openxmlformats.org/officeDocument/2006/relationships/image" Target="../media/image28.png"/><Relationship Id="rId1" Type="http://schemas.openxmlformats.org/officeDocument/2006/relationships/slideLayout" Target="../slideLayouts/slideLayout21.xml"/><Relationship Id="rId6" Type="http://schemas.openxmlformats.org/officeDocument/2006/relationships/image" Target="../media/image46.jpg"/><Relationship Id="rId5" Type="http://schemas.openxmlformats.org/officeDocument/2006/relationships/image" Target="../media/image10.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1.xml"/><Relationship Id="rId6" Type="http://schemas.openxmlformats.org/officeDocument/2006/relationships/image" Target="../media/image50.jpg"/><Relationship Id="rId5" Type="http://schemas.openxmlformats.org/officeDocument/2006/relationships/image" Target="../media/image10.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51.jpg"/><Relationship Id="rId5" Type="http://schemas.openxmlformats.org/officeDocument/2006/relationships/image" Target="../media/image10.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54.jpg"/><Relationship Id="rId5" Type="http://schemas.openxmlformats.org/officeDocument/2006/relationships/image" Target="../media/image10.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7.jpg"/><Relationship Id="rId2" Type="http://schemas.openxmlformats.org/officeDocument/2006/relationships/image" Target="../media/image55.png"/><Relationship Id="rId1" Type="http://schemas.openxmlformats.org/officeDocument/2006/relationships/slideLayout" Target="../slideLayouts/slideLayout21.xml"/><Relationship Id="rId6" Type="http://schemas.openxmlformats.org/officeDocument/2006/relationships/image" Target="../media/image56.jpg"/><Relationship Id="rId5" Type="http://schemas.openxmlformats.org/officeDocument/2006/relationships/image" Target="../media/image10.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59.jp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0.png"/><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png"/><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8.png"/><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1.xml"/><Relationship Id="rId6" Type="http://schemas.openxmlformats.org/officeDocument/2006/relationships/image" Target="../media/image66.jpg"/><Relationship Id="rId5" Type="http://schemas.openxmlformats.org/officeDocument/2006/relationships/image" Target="../media/image10.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png"/><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8.png"/><Relationship Id="rId1" Type="http://schemas.openxmlformats.org/officeDocument/2006/relationships/slideLayout" Target="../slideLayouts/slideLayout21.xml"/><Relationship Id="rId6" Type="http://schemas.openxmlformats.org/officeDocument/2006/relationships/image" Target="../media/image69.jpg"/><Relationship Id="rId5" Type="http://schemas.openxmlformats.org/officeDocument/2006/relationships/image" Target="../media/image10.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71.jpg"/><Relationship Id="rId5" Type="http://schemas.openxmlformats.org/officeDocument/2006/relationships/image" Target="../media/image10.pn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2.png"/><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74.jp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82.w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9.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81.wmf"/><Relationship Id="rId4" Type="http://schemas.openxmlformats.org/officeDocument/2006/relationships/image" Target="../media/image78.wmf"/><Relationship Id="rId9" Type="http://schemas.openxmlformats.org/officeDocument/2006/relationships/oleObject" Target="../embeddings/oleObject4.bin"/></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78.wmf"/><Relationship Id="rId7" Type="http://schemas.openxmlformats.org/officeDocument/2006/relationships/image" Target="../media/image86.emf"/><Relationship Id="rId2" Type="http://schemas.openxmlformats.org/officeDocument/2006/relationships/oleObject" Target="../embeddings/oleObject6.bin"/><Relationship Id="rId1" Type="http://schemas.openxmlformats.org/officeDocument/2006/relationships/slideLayout" Target="../slideLayouts/slideLayout2.xml"/><Relationship Id="rId6" Type="http://schemas.openxmlformats.org/officeDocument/2006/relationships/oleObject" Target="../embeddings/oleObject8.bin"/><Relationship Id="rId11" Type="http://schemas.openxmlformats.org/officeDocument/2006/relationships/image" Target="../media/image82.wmf"/><Relationship Id="rId5" Type="http://schemas.openxmlformats.org/officeDocument/2006/relationships/image" Target="../media/image85.e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81.wm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goo.gl/ZCQboM"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91.tif"/><Relationship Id="rId4" Type="http://schemas.openxmlformats.org/officeDocument/2006/relationships/image" Target="../media/image90.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3.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98.wmf"/><Relationship Id="rId18" Type="http://schemas.openxmlformats.org/officeDocument/2006/relationships/oleObject" Target="../embeddings/oleObject20.bin"/><Relationship Id="rId3" Type="http://schemas.openxmlformats.org/officeDocument/2006/relationships/image" Target="../media/image78.wmf"/><Relationship Id="rId7" Type="http://schemas.openxmlformats.org/officeDocument/2006/relationships/image" Target="../media/image97.emf"/><Relationship Id="rId12" Type="http://schemas.openxmlformats.org/officeDocument/2006/relationships/oleObject" Target="../embeddings/oleObject17.bin"/><Relationship Id="rId17" Type="http://schemas.openxmlformats.org/officeDocument/2006/relationships/image" Target="../media/image100.emf"/><Relationship Id="rId2" Type="http://schemas.openxmlformats.org/officeDocument/2006/relationships/oleObject" Target="../embeddings/oleObject12.bin"/><Relationship Id="rId16"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14.bin"/><Relationship Id="rId11" Type="http://schemas.openxmlformats.org/officeDocument/2006/relationships/image" Target="../media/image82.wmf"/><Relationship Id="rId5" Type="http://schemas.openxmlformats.org/officeDocument/2006/relationships/image" Target="../media/image96.emf"/><Relationship Id="rId15" Type="http://schemas.openxmlformats.org/officeDocument/2006/relationships/image" Target="../media/image99.emf"/><Relationship Id="rId10" Type="http://schemas.openxmlformats.org/officeDocument/2006/relationships/oleObject" Target="../embeddings/oleObject16.bin"/><Relationship Id="rId19" Type="http://schemas.openxmlformats.org/officeDocument/2006/relationships/oleObject" Target="../embeddings/oleObject21.bin"/><Relationship Id="rId4" Type="http://schemas.openxmlformats.org/officeDocument/2006/relationships/oleObject" Target="../embeddings/oleObject13.bin"/><Relationship Id="rId9" Type="http://schemas.openxmlformats.org/officeDocument/2006/relationships/image" Target="../media/image81.wmf"/><Relationship Id="rId14" Type="http://schemas.openxmlformats.org/officeDocument/2006/relationships/oleObject" Target="../embeddings/oleObject18.bin"/></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98.wmf"/><Relationship Id="rId18" Type="http://schemas.openxmlformats.org/officeDocument/2006/relationships/oleObject" Target="../embeddings/oleObject30.bin"/><Relationship Id="rId3" Type="http://schemas.openxmlformats.org/officeDocument/2006/relationships/image" Target="../media/image78.wmf"/><Relationship Id="rId7" Type="http://schemas.openxmlformats.org/officeDocument/2006/relationships/image" Target="../media/image97.emf"/><Relationship Id="rId12" Type="http://schemas.openxmlformats.org/officeDocument/2006/relationships/oleObject" Target="../embeddings/oleObject27.bin"/><Relationship Id="rId17" Type="http://schemas.openxmlformats.org/officeDocument/2006/relationships/image" Target="../media/image100.emf"/><Relationship Id="rId2" Type="http://schemas.openxmlformats.org/officeDocument/2006/relationships/oleObject" Target="../embeddings/oleObject22.bin"/><Relationship Id="rId16" Type="http://schemas.openxmlformats.org/officeDocument/2006/relationships/oleObject" Target="../embeddings/oleObject29.bin"/><Relationship Id="rId20"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oleObject" Target="../embeddings/oleObject24.bin"/><Relationship Id="rId11" Type="http://schemas.openxmlformats.org/officeDocument/2006/relationships/image" Target="../media/image82.wmf"/><Relationship Id="rId5" Type="http://schemas.openxmlformats.org/officeDocument/2006/relationships/image" Target="../media/image96.emf"/><Relationship Id="rId15" Type="http://schemas.openxmlformats.org/officeDocument/2006/relationships/image" Target="../media/image99.emf"/><Relationship Id="rId10" Type="http://schemas.openxmlformats.org/officeDocument/2006/relationships/oleObject" Target="../embeddings/oleObject26.bin"/><Relationship Id="rId19" Type="http://schemas.openxmlformats.org/officeDocument/2006/relationships/oleObject" Target="../embeddings/oleObject31.bin"/><Relationship Id="rId4" Type="http://schemas.openxmlformats.org/officeDocument/2006/relationships/oleObject" Target="../embeddings/oleObject23.bin"/><Relationship Id="rId9" Type="http://schemas.openxmlformats.org/officeDocument/2006/relationships/image" Target="../media/image81.wmf"/><Relationship Id="rId14" Type="http://schemas.openxmlformats.org/officeDocument/2006/relationships/oleObject" Target="../embeddings/oleObject28.bin"/></Relationships>
</file>

<file path=ppt/slides/_rels/slide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goo.gl/naf6c8"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104.tif"/><Relationship Id="rId4" Type="http://schemas.openxmlformats.org/officeDocument/2006/relationships/image" Target="../media/image103.emf"/></Relationships>
</file>

<file path=ppt/slides/_rels/slide76.xml.rels><?xml version="1.0" encoding="UTF-8" standalone="yes"?>
<Relationships xmlns="http://schemas.openxmlformats.org/package/2006/relationships"><Relationship Id="rId8" Type="http://schemas.openxmlformats.org/officeDocument/2006/relationships/image" Target="../media/image107.wmf"/><Relationship Id="rId13" Type="http://schemas.openxmlformats.org/officeDocument/2006/relationships/oleObject" Target="../embeddings/oleObject37.bin"/><Relationship Id="rId18" Type="http://schemas.openxmlformats.org/officeDocument/2006/relationships/image" Target="../media/image112.wmf"/><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109.emf"/><Relationship Id="rId17" Type="http://schemas.openxmlformats.org/officeDocument/2006/relationships/oleObject" Target="../embeddings/oleObject39.bin"/><Relationship Id="rId2" Type="http://schemas.openxmlformats.org/officeDocument/2006/relationships/notesSlide" Target="../notesSlides/notesSlide33.xml"/><Relationship Id="rId16" Type="http://schemas.openxmlformats.org/officeDocument/2006/relationships/image" Target="../media/image111.wmf"/><Relationship Id="rId20" Type="http://schemas.openxmlformats.org/officeDocument/2006/relationships/image" Target="../media/image113.wmf"/><Relationship Id="rId1" Type="http://schemas.openxmlformats.org/officeDocument/2006/relationships/slideLayout" Target="../slideLayouts/slideLayout2.xml"/><Relationship Id="rId6" Type="http://schemas.openxmlformats.org/officeDocument/2006/relationships/image" Target="../media/image106.emf"/><Relationship Id="rId11" Type="http://schemas.openxmlformats.org/officeDocument/2006/relationships/oleObject" Target="../embeddings/oleObject36.bin"/><Relationship Id="rId5" Type="http://schemas.openxmlformats.org/officeDocument/2006/relationships/oleObject" Target="../embeddings/oleObject33.bin"/><Relationship Id="rId15" Type="http://schemas.openxmlformats.org/officeDocument/2006/relationships/oleObject" Target="../embeddings/oleObject38.bin"/><Relationship Id="rId10" Type="http://schemas.openxmlformats.org/officeDocument/2006/relationships/image" Target="../media/image108.emf"/><Relationship Id="rId19" Type="http://schemas.openxmlformats.org/officeDocument/2006/relationships/oleObject" Target="../embeddings/oleObject40.bin"/><Relationship Id="rId4" Type="http://schemas.openxmlformats.org/officeDocument/2006/relationships/image" Target="../media/image105.emf"/><Relationship Id="rId9" Type="http://schemas.openxmlformats.org/officeDocument/2006/relationships/oleObject" Target="../embeddings/oleObject35.bin"/><Relationship Id="rId14" Type="http://schemas.openxmlformats.org/officeDocument/2006/relationships/image" Target="../media/image110.emf"/></Relationships>
</file>

<file path=ppt/slides/_rels/slide77.xml.rels><?xml version="1.0" encoding="UTF-8" standalone="yes"?>
<Relationships xmlns="http://schemas.openxmlformats.org/package/2006/relationships"><Relationship Id="rId3" Type="http://schemas.openxmlformats.org/officeDocument/2006/relationships/image" Target="../media/image114.tif"/><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115.png"/></Relationships>
</file>

<file path=ppt/slides/_rels/slide78.xml.rels><?xml version="1.0" encoding="UTF-8" standalone="yes"?>
<Relationships xmlns="http://schemas.openxmlformats.org/package/2006/relationships"><Relationship Id="rId3" Type="http://schemas.openxmlformats.org/officeDocument/2006/relationships/hyperlink" Target="http://goo.gl/aUjaPJ"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114.tif"/><Relationship Id="rId4" Type="http://schemas.openxmlformats.org/officeDocument/2006/relationships/image" Target="../media/image116.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17.emf"/></Relationships>
</file>

<file path=ppt/slides/_rels/slide8.xml.rels><?xml version="1.0" encoding="UTF-8" standalone="yes"?>
<Relationships xmlns="http://schemas.openxmlformats.org/package/2006/relationships"><Relationship Id="rId3" Type="http://schemas.openxmlformats.org/officeDocument/2006/relationships/hyperlink" Target="http://goo.gl/awRORT"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5.tif"/><Relationship Id="rId4" Type="http://schemas.openxmlformats.org/officeDocument/2006/relationships/image" Target="../media/image14.emf"/></Relationships>
</file>

<file path=ppt/slides/_rels/slide80.xml.rels><?xml version="1.0" encoding="UTF-8" standalone="yes"?>
<Relationships xmlns="http://schemas.openxmlformats.org/package/2006/relationships"><Relationship Id="rId3" Type="http://schemas.openxmlformats.org/officeDocument/2006/relationships/hyperlink" Target="http://goo.gl/IrXHoK"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119.tif"/><Relationship Id="rId4" Type="http://schemas.openxmlformats.org/officeDocument/2006/relationships/image" Target="../media/image118.emf"/></Relationships>
</file>

<file path=ppt/slides/_rels/slide8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goo.gl/KIL6Ug"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7.tif"/><Relationship Id="rId4" Type="http://schemas.openxmlformats.org/officeDocument/2006/relationships/image" Target="../media/image16.e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goo.gl/ElSfHu" TargetMode="External"/><Relationship Id="rId2" Type="http://schemas.openxmlformats.org/officeDocument/2006/relationships/notesSlide" Target="../notesSlides/notesSlide43.xml"/><Relationship Id="rId1" Type="http://schemas.openxmlformats.org/officeDocument/2006/relationships/slideLayout" Target="../slideLayouts/slideLayout8.xml"/><Relationship Id="rId5" Type="http://schemas.openxmlformats.org/officeDocument/2006/relationships/image" Target="../media/image126.tif"/><Relationship Id="rId4" Type="http://schemas.openxmlformats.org/officeDocument/2006/relationships/image" Target="../media/image125.emf"/></Relationships>
</file>

<file path=ppt/slides/_rels/slide92.xml.rels><?xml version="1.0" encoding="UTF-8" standalone="yes"?>
<Relationships xmlns="http://schemas.openxmlformats.org/package/2006/relationships"><Relationship Id="rId3" Type="http://schemas.openxmlformats.org/officeDocument/2006/relationships/hyperlink" Target="http://goo.gl/2aN9M2" TargetMode="External"/><Relationship Id="rId2" Type="http://schemas.openxmlformats.org/officeDocument/2006/relationships/notesSlide" Target="../notesSlides/notesSlide44.xml"/><Relationship Id="rId1" Type="http://schemas.openxmlformats.org/officeDocument/2006/relationships/slideLayout" Target="../slideLayouts/slideLayout8.xml"/><Relationship Id="rId5" Type="http://schemas.openxmlformats.org/officeDocument/2006/relationships/image" Target="../media/image128.tif"/><Relationship Id="rId4" Type="http://schemas.openxmlformats.org/officeDocument/2006/relationships/image" Target="../media/image127.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1.tif"/><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132.emf"/><Relationship Id="rId4" Type="http://schemas.openxmlformats.org/officeDocument/2006/relationships/hyperlink" Target="http://goo.gl/pgZlK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52C31798-82F2-4ADC-93C8-DD5CE12FD1D5}"/>
              </a:ext>
            </a:extLst>
          </p:cNvPr>
          <p:cNvSpPr>
            <a:spLocks noGrp="1"/>
          </p:cNvSpPr>
          <p:nvPr>
            <p:ph type="ctrTitle"/>
          </p:nvPr>
        </p:nvSpPr>
        <p:spPr>
          <a:xfrm>
            <a:off x="838200" y="2209800"/>
            <a:ext cx="6553200" cy="914400"/>
          </a:xfrm>
        </p:spPr>
        <p:txBody>
          <a:bodyPr/>
          <a:lstStyle/>
          <a:p>
            <a:pPr algn="l" eaLnBrk="1" hangingPunct="1"/>
            <a:r>
              <a:rPr lang="en-MY" altLang="en-US" sz="3000" b="1" dirty="0">
                <a:solidFill>
                  <a:srgbClr val="87A933"/>
                </a:solidFill>
              </a:rPr>
              <a:t>CME433 Wireless Networks</a:t>
            </a:r>
            <a:endParaRPr lang="en-US" altLang="en-US" sz="3000" b="1" dirty="0">
              <a:solidFill>
                <a:srgbClr val="87A933"/>
              </a:solidFill>
            </a:endParaRPr>
          </a:p>
        </p:txBody>
      </p:sp>
      <p:sp>
        <p:nvSpPr>
          <p:cNvPr id="7171" name="Subtitle 2">
            <a:extLst>
              <a:ext uri="{FF2B5EF4-FFF2-40B4-BE49-F238E27FC236}">
                <a16:creationId xmlns:a16="http://schemas.microsoft.com/office/drawing/2014/main" id="{205D6901-5F27-4C21-93AE-4369D8656B24}"/>
              </a:ext>
            </a:extLst>
          </p:cNvPr>
          <p:cNvSpPr>
            <a:spLocks noGrp="1"/>
          </p:cNvSpPr>
          <p:nvPr>
            <p:ph type="subTitle" idx="1"/>
          </p:nvPr>
        </p:nvSpPr>
        <p:spPr>
          <a:xfrm>
            <a:off x="838200" y="4191000"/>
            <a:ext cx="6400800" cy="1524000"/>
          </a:xfrm>
        </p:spPr>
        <p:txBody>
          <a:bodyPr/>
          <a:lstStyle/>
          <a:p>
            <a:pPr eaLnBrk="1" hangingPunct="1"/>
            <a:r>
              <a:rPr lang="tr-TR" altLang="en-US" sz="1800" b="0" dirty="0"/>
              <a:t>Dr. Sait DEMİR</a:t>
            </a:r>
          </a:p>
          <a:p>
            <a:pPr eaLnBrk="1" hangingPunct="1"/>
            <a:r>
              <a:rPr lang="en-US" altLang="en-US" sz="1800" b="0" dirty="0"/>
              <a:t>Department of Computer Engineering, </a:t>
            </a:r>
            <a:r>
              <a:rPr lang="en-US" altLang="en-US" sz="1800" b="0" dirty="0" err="1"/>
              <a:t>Karabuk</a:t>
            </a:r>
            <a:r>
              <a:rPr lang="en-US" altLang="en-US" sz="1800" b="0" dirty="0"/>
              <a:t> University</a:t>
            </a:r>
          </a:p>
          <a:p>
            <a:pPr eaLnBrk="1" hangingPunct="1"/>
            <a:endParaRPr lang="en-US" altLang="en-US" dirty="0"/>
          </a:p>
        </p:txBody>
      </p:sp>
      <p:sp>
        <p:nvSpPr>
          <p:cNvPr id="7172" name="Slide Number Placeholder 6">
            <a:extLst>
              <a:ext uri="{FF2B5EF4-FFF2-40B4-BE49-F238E27FC236}">
                <a16:creationId xmlns:a16="http://schemas.microsoft.com/office/drawing/2014/main" id="{3B904745-9528-4AC4-A464-57E40AF762C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144FB9E-F511-4895-BA5E-D2E17B1A1A8D}"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7173" name="Rectangle 8">
            <a:extLst>
              <a:ext uri="{FF2B5EF4-FFF2-40B4-BE49-F238E27FC236}">
                <a16:creationId xmlns:a16="http://schemas.microsoft.com/office/drawing/2014/main" id="{24B1BF36-F918-43C8-9F4E-3D85D8EBFA10}"/>
              </a:ext>
            </a:extLst>
          </p:cNvPr>
          <p:cNvSpPr>
            <a:spLocks noChangeArrowheads="1"/>
          </p:cNvSpPr>
          <p:nvPr/>
        </p:nvSpPr>
        <p:spPr bwMode="auto">
          <a:xfrm>
            <a:off x="6911975" y="5710238"/>
            <a:ext cx="14925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br>
              <a:rPr lang="en-US" altLang="en-US" sz="1400" dirty="0"/>
            </a:br>
            <a:r>
              <a:rPr lang="en-US" altLang="en-US" sz="1400" dirty="0"/>
              <a:t>October  21, 2022</a:t>
            </a:r>
          </a:p>
        </p:txBody>
      </p:sp>
      <p:sp>
        <p:nvSpPr>
          <p:cNvPr id="7174" name="Rectangle 2">
            <a:extLst>
              <a:ext uri="{FF2B5EF4-FFF2-40B4-BE49-F238E27FC236}">
                <a16:creationId xmlns:a16="http://schemas.microsoft.com/office/drawing/2014/main" id="{613689A3-07B3-4421-B090-18C36BA493A4}"/>
              </a:ext>
            </a:extLst>
          </p:cNvPr>
          <p:cNvSpPr>
            <a:spLocks noChangeArrowheads="1"/>
          </p:cNvSpPr>
          <p:nvPr/>
        </p:nvSpPr>
        <p:spPr bwMode="auto">
          <a:xfrm>
            <a:off x="852488" y="2924175"/>
            <a:ext cx="594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MY" altLang="en-US" sz="1800" dirty="0"/>
              <a:t>Computer Engineering Department, Faculty of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normAutofit/>
          </a:bodyPr>
          <a:lstStyle/>
          <a:p>
            <a:pPr algn="l"/>
            <a:r>
              <a:rPr lang="en-US" dirty="0"/>
              <a:t>Modulation</a:t>
            </a:r>
          </a:p>
        </p:txBody>
      </p:sp>
      <p:sp>
        <p:nvSpPr>
          <p:cNvPr id="192515" name="Rectangle 3"/>
          <p:cNvSpPr>
            <a:spLocks noGrp="1" noChangeArrowheads="1"/>
          </p:cNvSpPr>
          <p:nvPr>
            <p:ph idx="1"/>
          </p:nvPr>
        </p:nvSpPr>
        <p:spPr/>
        <p:txBody>
          <a:bodyPr>
            <a:normAutofit lnSpcReduction="10000"/>
          </a:bodyPr>
          <a:lstStyle/>
          <a:p>
            <a:r>
              <a:rPr lang="en-US" dirty="0"/>
              <a:t>Modulation is the process of facilitating the transfer of data over a medium</a:t>
            </a:r>
            <a:r>
              <a:rPr lang="tr-TR" dirty="0"/>
              <a:t> </a:t>
            </a:r>
            <a:r>
              <a:rPr lang="tr-TR" sz="2400" dirty="0">
                <a:solidFill>
                  <a:srgbClr val="FF0000"/>
                </a:solidFill>
              </a:rPr>
              <a:t>(Modülasyon, verilerin bir ortam üzerinden transferini kolaylaştırma işlemidir.</a:t>
            </a:r>
            <a:endParaRPr lang="en-US" sz="2400" dirty="0">
              <a:solidFill>
                <a:srgbClr val="FF0000"/>
              </a:solidFill>
            </a:endParaRPr>
          </a:p>
          <a:p>
            <a:pPr marL="0" indent="0">
              <a:buNone/>
            </a:pPr>
            <a:r>
              <a:rPr lang="en-US" dirty="0"/>
              <a:t>					or</a:t>
            </a:r>
          </a:p>
          <a:p>
            <a:r>
              <a:rPr lang="en-US" dirty="0"/>
              <a:t>The process of converting data so that it can be successfully sent through a medium (wireless) is called modulation</a:t>
            </a:r>
            <a:r>
              <a:rPr lang="tr-TR" dirty="0"/>
              <a:t> </a:t>
            </a:r>
            <a:r>
              <a:rPr lang="tr-TR" sz="2400" dirty="0">
                <a:solidFill>
                  <a:srgbClr val="FF0000"/>
                </a:solidFill>
              </a:rPr>
              <a:t>(Verilerin bir ortam (kablosuz) aracılığıyla başarıyla gönderilebilmesi için dönüştürülmesi işlemine modülasyon denir.)</a:t>
            </a:r>
            <a:endParaRPr lang="en-US" dirty="0">
              <a:solidFill>
                <a:srgbClr val="FF0000"/>
              </a:solidFill>
            </a:endParaRPr>
          </a:p>
          <a:p>
            <a:endParaRPr lang="en-US" dirty="0"/>
          </a:p>
        </p:txBody>
      </p:sp>
      <p:sp>
        <p:nvSpPr>
          <p:cNvPr id="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10</a:t>
            </a:fld>
            <a:endParaRPr lang="en-US" sz="1200" dirty="0">
              <a:latin typeface="Times New Roman"/>
              <a:cs typeface="Times New Roman"/>
            </a:endParaRPr>
          </a:p>
        </p:txBody>
      </p:sp>
    </p:spTree>
    <p:extLst>
      <p:ext uri="{BB962C8B-B14F-4D97-AF65-F5344CB8AC3E}">
        <p14:creationId xmlns:p14="http://schemas.microsoft.com/office/powerpoint/2010/main" val="37759353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Orthogonality</a:t>
            </a:r>
          </a:p>
        </p:txBody>
      </p:sp>
      <p:sp>
        <p:nvSpPr>
          <p:cNvPr id="3" name="Content Placeholder 2"/>
          <p:cNvSpPr>
            <a:spLocks noGrp="1"/>
          </p:cNvSpPr>
          <p:nvPr>
            <p:ph idx="1"/>
          </p:nvPr>
        </p:nvSpPr>
        <p:spPr/>
        <p:txBody>
          <a:bodyPr>
            <a:normAutofit fontScale="92500" lnSpcReduction="10000"/>
          </a:bodyPr>
          <a:lstStyle/>
          <a:p>
            <a:r>
              <a:rPr lang="en-US" dirty="0"/>
              <a:t>The spacing of the </a:t>
            </a:r>
            <a:r>
              <a:rPr lang="en-US" i="1" dirty="0" err="1"/>
              <a:t>f</a:t>
            </a:r>
            <a:r>
              <a:rPr lang="en-US" i="1" baseline="-25000" dirty="0" err="1"/>
              <a:t>b</a:t>
            </a:r>
            <a:r>
              <a:rPr lang="en-US" i="1" dirty="0"/>
              <a:t> </a:t>
            </a:r>
            <a:r>
              <a:rPr lang="en-US" dirty="0"/>
              <a:t>frequencies allows tight packing of signals</a:t>
            </a:r>
          </a:p>
          <a:p>
            <a:pPr lvl="1"/>
            <a:r>
              <a:rPr lang="en-US" dirty="0"/>
              <a:t>Actually with overlap between the signals</a:t>
            </a:r>
          </a:p>
          <a:p>
            <a:pPr lvl="1"/>
            <a:r>
              <a:rPr lang="en-US" dirty="0"/>
              <a:t>Signals at spacing of </a:t>
            </a:r>
            <a:r>
              <a:rPr lang="en-US" i="1" dirty="0" err="1"/>
              <a:t>f</a:t>
            </a:r>
            <a:r>
              <a:rPr lang="en-US" i="1" baseline="-25000" dirty="0" err="1"/>
              <a:t>b</a:t>
            </a:r>
            <a:r>
              <a:rPr lang="en-US" i="1" dirty="0"/>
              <a:t> ,</a:t>
            </a:r>
            <a:r>
              <a:rPr lang="en-US" dirty="0"/>
              <a:t>2</a:t>
            </a:r>
            <a:r>
              <a:rPr lang="en-US" i="1" dirty="0"/>
              <a:t>f</a:t>
            </a:r>
            <a:r>
              <a:rPr lang="en-US" i="1" baseline="-25000" dirty="0"/>
              <a:t>b</a:t>
            </a:r>
            <a:r>
              <a:rPr lang="en-US" dirty="0"/>
              <a:t>, 3</a:t>
            </a:r>
            <a:r>
              <a:rPr lang="en-US" i="1" dirty="0"/>
              <a:t>f</a:t>
            </a:r>
            <a:r>
              <a:rPr lang="en-US" i="1" baseline="-25000" dirty="0"/>
              <a:t>b</a:t>
            </a:r>
            <a:r>
              <a:rPr lang="en-US" i="1" dirty="0"/>
              <a:t> </a:t>
            </a:r>
            <a:r>
              <a:rPr lang="en-US" dirty="0"/>
              <a:t>,etc.</a:t>
            </a:r>
          </a:p>
          <a:p>
            <a:r>
              <a:rPr lang="en-US" dirty="0"/>
              <a:t>The choice of </a:t>
            </a:r>
            <a:r>
              <a:rPr lang="en-US" i="1" dirty="0" err="1"/>
              <a:t>f</a:t>
            </a:r>
            <a:r>
              <a:rPr lang="en-US" i="1" baseline="-25000" dirty="0" err="1"/>
              <a:t>b</a:t>
            </a:r>
            <a:r>
              <a:rPr lang="en-US" dirty="0"/>
              <a:t> is related to the bit rate to make the signals </a:t>
            </a:r>
            <a:r>
              <a:rPr lang="en-US" i="1" dirty="0"/>
              <a:t>orthogonal</a:t>
            </a:r>
            <a:endParaRPr lang="en-US" dirty="0"/>
          </a:p>
          <a:p>
            <a:r>
              <a:rPr lang="en-US" dirty="0"/>
              <a:t>Traditional FDM makes signals completely avoid frequency overlap</a:t>
            </a:r>
          </a:p>
          <a:p>
            <a:pPr lvl="1"/>
            <a:r>
              <a:rPr lang="en-US" dirty="0"/>
              <a:t>OFDM allows overlap which greatly increases capacity</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a:latin typeface="Times New Roman"/>
                <a:cs typeface="Times New Roman"/>
              </a:rPr>
              <a:t>Overview of Wireless 5-</a:t>
            </a:r>
            <a:fld id="{46E48147-4DBD-E646-92C0-0C9D8AFD71A7}" type="slidenum">
              <a:rPr lang="en-US" sz="1200" smtClean="0">
                <a:latin typeface="Times New Roman"/>
                <a:cs typeface="Times New Roman"/>
              </a:rPr>
              <a:pPr algn="r"/>
              <a:t>100</a:t>
            </a:fld>
            <a:endParaRPr lang="en-US" sz="1200" dirty="0">
              <a:latin typeface="Times New Roman"/>
              <a:cs typeface="Times New Roman"/>
            </a:endParaRPr>
          </a:p>
        </p:txBody>
      </p:sp>
      <p:pic>
        <p:nvPicPr>
          <p:cNvPr id="4" name="Picture 3">
            <a:extLst>
              <a:ext uri="{FF2B5EF4-FFF2-40B4-BE49-F238E27FC236}">
                <a16:creationId xmlns:a16="http://schemas.microsoft.com/office/drawing/2014/main" id="{BCA31227-B2D6-4A3F-A62F-76D9792E78F9}"/>
              </a:ext>
            </a:extLst>
          </p:cNvPr>
          <p:cNvPicPr>
            <a:picLocks noChangeAspect="1"/>
          </p:cNvPicPr>
          <p:nvPr/>
        </p:nvPicPr>
        <p:blipFill>
          <a:blip r:embed="rId3"/>
          <a:stretch>
            <a:fillRect/>
          </a:stretch>
        </p:blipFill>
        <p:spPr>
          <a:xfrm>
            <a:off x="7068127" y="5541360"/>
            <a:ext cx="1743075" cy="1266825"/>
          </a:xfrm>
          <a:prstGeom prst="rect">
            <a:avLst/>
          </a:prstGeom>
        </p:spPr>
      </p:pic>
    </p:spTree>
    <p:extLst>
      <p:ext uri="{BB962C8B-B14F-4D97-AF65-F5344CB8AC3E}">
        <p14:creationId xmlns:p14="http://schemas.microsoft.com/office/powerpoint/2010/main" val="28925479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r>
              <a:rPr lang="en-US" dirty="0"/>
              <a:t>Figure 5.24 Illustration of Orthogonality of OFDM </a:t>
            </a:r>
          </a:p>
        </p:txBody>
      </p:sp>
      <p:sp>
        <p:nvSpPr>
          <p:cNvPr id="4" name="Text Placeholder 3"/>
          <p:cNvSpPr>
            <a:spLocks noGrp="1"/>
          </p:cNvSpPr>
          <p:nvPr>
            <p:ph type="body" sz="half" idx="2"/>
          </p:nvPr>
        </p:nvSpPr>
        <p:spPr/>
        <p:txBody>
          <a:bodyPr/>
          <a:lstStyle/>
          <a:p>
            <a:endParaRPr lang="en-US"/>
          </a:p>
        </p:txBody>
      </p:sp>
      <p:pic>
        <p:nvPicPr>
          <p:cNvPr id="3" name="Picture 2" descr="9_1_general_model_of_spread_spectrum_digital_communication_system.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pic>
        <p:nvPicPr>
          <p:cNvPr id="6" name="Picture Placeholder 5" descr="Ch08fig02.eps">
            <a:hlinkClick r:id="rId4"/>
          </p:cNvPr>
          <p:cNvPicPr>
            <a:picLocks noGrp="1" noChangeAspect="1"/>
          </p:cNvPicPr>
          <p:nvPr>
            <p:ph type="pic" idx="1"/>
          </p:nvPr>
        </p:nvPicPr>
        <p:blipFill>
          <a:blip r:embed="rId5">
            <a:extLst>
              <a:ext uri="{28A0092B-C50C-407E-A947-70E740481C1C}">
                <a14:useLocalDpi xmlns:a14="http://schemas.microsoft.com/office/drawing/2010/main" val="0"/>
              </a:ext>
            </a:extLst>
          </a:blip>
          <a:srcRect l="-48186" r="-48186"/>
          <a:stretch>
            <a:fillRect/>
          </a:stretch>
        </p:blipFill>
        <p:spPr/>
      </p:pic>
      <p:sp>
        <p:nvSpPr>
          <p:cNvPr id="7"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a:latin typeface="Times New Roman"/>
                <a:cs typeface="Times New Roman"/>
              </a:rPr>
              <a:t>Overview of Wireless 5-</a:t>
            </a:r>
            <a:fld id="{46E48147-4DBD-E646-92C0-0C9D8AFD71A7}" type="slidenum">
              <a:rPr lang="en-US" sz="1200" smtClean="0">
                <a:latin typeface="Times New Roman"/>
                <a:cs typeface="Times New Roman"/>
              </a:rPr>
              <a:pPr algn="r"/>
              <a:t>101</a:t>
            </a:fld>
            <a:endParaRPr lang="en-US" sz="1200" dirty="0">
              <a:latin typeface="Times New Roman"/>
              <a:cs typeface="Times New Roman"/>
            </a:endParaRPr>
          </a:p>
        </p:txBody>
      </p:sp>
    </p:spTree>
    <p:extLst>
      <p:ext uri="{BB962C8B-B14F-4D97-AF65-F5344CB8AC3E}">
        <p14:creationId xmlns:p14="http://schemas.microsoft.com/office/powerpoint/2010/main" val="34754177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a:t>
            </a:r>
            <a:r>
              <a:rPr lang="en-US" baseline="0" dirty="0"/>
              <a:t> of OFDM</a:t>
            </a:r>
            <a:endParaRPr lang="en-US" dirty="0"/>
          </a:p>
        </p:txBody>
      </p:sp>
      <p:sp>
        <p:nvSpPr>
          <p:cNvPr id="3" name="Content Placeholder 2"/>
          <p:cNvSpPr>
            <a:spLocks noGrp="1"/>
          </p:cNvSpPr>
          <p:nvPr>
            <p:ph idx="1"/>
          </p:nvPr>
        </p:nvSpPr>
        <p:spPr/>
        <p:txBody>
          <a:bodyPr>
            <a:normAutofit fontScale="77500" lnSpcReduction="20000"/>
          </a:bodyPr>
          <a:lstStyle/>
          <a:p>
            <a:r>
              <a:rPr lang="en-US" dirty="0"/>
              <a:t>Frequency selective fading only affects some subcarriers</a:t>
            </a:r>
          </a:p>
          <a:p>
            <a:r>
              <a:rPr lang="en-US" dirty="0"/>
              <a:t>More importantly, OFDM overcomes </a:t>
            </a:r>
            <a:r>
              <a:rPr lang="en-US" dirty="0" err="1"/>
              <a:t>intersymbol</a:t>
            </a:r>
            <a:r>
              <a:rPr lang="en-US" dirty="0"/>
              <a:t> interference (ISI)</a:t>
            </a:r>
          </a:p>
          <a:p>
            <a:pPr lvl="1"/>
            <a:r>
              <a:rPr lang="en-US" dirty="0"/>
              <a:t>ISI is a caused by multipath signals arriving in later bits</a:t>
            </a:r>
          </a:p>
          <a:p>
            <a:pPr lvl="1"/>
            <a:r>
              <a:rPr lang="en-US" dirty="0"/>
              <a:t>OFDM bit times are much, much longer (by a factor of </a:t>
            </a:r>
            <a:r>
              <a:rPr lang="en-US" i="1" dirty="0"/>
              <a:t>N</a:t>
            </a:r>
            <a:r>
              <a:rPr lang="en-US" dirty="0"/>
              <a:t>)</a:t>
            </a:r>
          </a:p>
          <a:p>
            <a:pPr lvl="2"/>
            <a:r>
              <a:rPr lang="en-US" dirty="0"/>
              <a:t>ISI is dramatically reduced</a:t>
            </a:r>
          </a:p>
          <a:p>
            <a:pPr lvl="1"/>
            <a:r>
              <a:rPr lang="en-US" dirty="0"/>
              <a:t>OFDM’s long bit times eliminate most of the ISI</a:t>
            </a:r>
          </a:p>
          <a:p>
            <a:pPr lvl="1"/>
            <a:r>
              <a:rPr lang="en-US" dirty="0"/>
              <a:t>OFDM also uses a </a:t>
            </a:r>
            <a:r>
              <a:rPr lang="en-US" i="1" dirty="0"/>
              <a:t>cyclic prefix</a:t>
            </a:r>
            <a:r>
              <a:rPr lang="en-US" dirty="0"/>
              <a:t> (CP) to overcome the residual ISI</a:t>
            </a:r>
          </a:p>
          <a:p>
            <a:pPr lvl="2"/>
            <a:r>
              <a:rPr lang="en-US" dirty="0"/>
              <a:t>Adds additional time to the OFDM symbol before the real data is sent</a:t>
            </a:r>
          </a:p>
          <a:p>
            <a:pPr lvl="2"/>
            <a:r>
              <a:rPr lang="en-US" dirty="0"/>
              <a:t>Called the </a:t>
            </a:r>
            <a:r>
              <a:rPr lang="en-US" i="1" dirty="0"/>
              <a:t>guard interval	</a:t>
            </a:r>
          </a:p>
          <a:p>
            <a:pPr lvl="2"/>
            <a:r>
              <a:rPr lang="en-US" dirty="0"/>
              <a:t>ISI diminishes before the data starts</a:t>
            </a:r>
          </a:p>
          <a:p>
            <a:endParaRPr lang="en-US" dirty="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a:latin typeface="Times New Roman"/>
                <a:cs typeface="Times New Roman"/>
              </a:rPr>
              <a:t>Overview of Wireless 5-</a:t>
            </a:r>
            <a:fld id="{46E48147-4DBD-E646-92C0-0C9D8AFD71A7}" type="slidenum">
              <a:rPr lang="en-US" sz="1200" smtClean="0">
                <a:latin typeface="Times New Roman"/>
                <a:cs typeface="Times New Roman"/>
              </a:rPr>
              <a:pPr algn="r"/>
              <a:t>102</a:t>
            </a:fld>
            <a:endParaRPr lang="en-US" sz="1200" dirty="0">
              <a:latin typeface="Times New Roman"/>
              <a:cs typeface="Times New Roman"/>
            </a:endParaRPr>
          </a:p>
        </p:txBody>
      </p:sp>
    </p:spTree>
    <p:extLst>
      <p:ext uri="{BB962C8B-B14F-4D97-AF65-F5344CB8AC3E}">
        <p14:creationId xmlns:p14="http://schemas.microsoft.com/office/powerpoint/2010/main" val="29395451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1">
            <a:extLst>
              <a:ext uri="{FF2B5EF4-FFF2-40B4-BE49-F238E27FC236}">
                <a16:creationId xmlns:a16="http://schemas.microsoft.com/office/drawing/2014/main" id="{1F14806F-8CE9-42FB-9EC8-41285D67DE48}"/>
              </a:ext>
            </a:extLst>
          </p:cNvPr>
          <p:cNvSpPr>
            <a:spLocks noGrp="1"/>
          </p:cNvSpPr>
          <p:nvPr>
            <p:ph idx="1"/>
          </p:nvPr>
        </p:nvSpPr>
        <p:spPr>
          <a:xfrm>
            <a:off x="457200" y="1493838"/>
            <a:ext cx="8229600" cy="4525962"/>
          </a:xfrm>
        </p:spPr>
        <p:txBody>
          <a:bodyPr/>
          <a:lstStyle/>
          <a:p>
            <a:pPr indent="-182563">
              <a:buFont typeface="Arial" panose="020B0604020202020204" pitchFamily="34" charset="0"/>
              <a:buChar char="•"/>
            </a:pPr>
            <a:endParaRPr lang="en-US" altLang="en-US"/>
          </a:p>
        </p:txBody>
      </p:sp>
      <p:sp>
        <p:nvSpPr>
          <p:cNvPr id="26627" name="Title 2">
            <a:extLst>
              <a:ext uri="{FF2B5EF4-FFF2-40B4-BE49-F238E27FC236}">
                <a16:creationId xmlns:a16="http://schemas.microsoft.com/office/drawing/2014/main" id="{5BCD280E-F03A-4FEA-94C5-30A4F45F000A}"/>
              </a:ext>
            </a:extLst>
          </p:cNvPr>
          <p:cNvSpPr>
            <a:spLocks noGrp="1"/>
          </p:cNvSpPr>
          <p:nvPr>
            <p:ph type="title"/>
          </p:nvPr>
        </p:nvSpPr>
        <p:spPr/>
        <p:txBody>
          <a:bodyPr/>
          <a:lstStyle/>
          <a:p>
            <a:r>
              <a:rPr lang="en-US" altLang="en-US"/>
              <a:t>Multiple Access Methods</a:t>
            </a:r>
          </a:p>
        </p:txBody>
      </p:sp>
      <p:sp>
        <p:nvSpPr>
          <p:cNvPr id="26628" name="Slide Number Placeholder 3">
            <a:extLst>
              <a:ext uri="{FF2B5EF4-FFF2-40B4-BE49-F238E27FC236}">
                <a16:creationId xmlns:a16="http://schemas.microsoft.com/office/drawing/2014/main" id="{AE84360E-B727-4AA8-8160-FE5D6B5437F7}"/>
              </a:ext>
            </a:extLst>
          </p:cNvPr>
          <p:cNvSpPr>
            <a:spLocks noGrp="1" noChangeArrowheads="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11C6CFCE-F45A-4029-AE55-278C95418408}" type="slidenum">
              <a:rPr lang="en-US" altLang="en-US" smtClean="0"/>
              <a:pPr>
                <a:spcBef>
                  <a:spcPct val="0"/>
                </a:spcBef>
                <a:buFontTx/>
                <a:buNone/>
                <a:defRPr/>
              </a:pPr>
              <a:t>103</a:t>
            </a:fld>
            <a:endParaRPr lang="en-US" altLang="en-US" sz="1100">
              <a:solidFill>
                <a:srgbClr val="AAAAAA"/>
              </a:solidFill>
            </a:endParaRPr>
          </a:p>
        </p:txBody>
      </p:sp>
      <p:pic>
        <p:nvPicPr>
          <p:cNvPr id="26629" name="Picture 4">
            <a:extLst>
              <a:ext uri="{FF2B5EF4-FFF2-40B4-BE49-F238E27FC236}">
                <a16:creationId xmlns:a16="http://schemas.microsoft.com/office/drawing/2014/main" id="{36BC7361-D276-42B9-981A-7E4CEAAFD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62100"/>
            <a:ext cx="83058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16757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ACCD5-15C8-46B1-BABA-413D5770B20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9A1FA28-28AC-437E-8363-B0F20A6D192D}"/>
              </a:ext>
            </a:extLst>
          </p:cNvPr>
          <p:cNvSpPr>
            <a:spLocks noGrp="1"/>
          </p:cNvSpPr>
          <p:nvPr>
            <p:ph idx="1"/>
          </p:nvPr>
        </p:nvSpPr>
        <p:spPr/>
        <p:txBody>
          <a:bodyPr>
            <a:normAutofit fontScale="92500" lnSpcReduction="20000"/>
          </a:bodyPr>
          <a:lstStyle/>
          <a:p>
            <a:pPr algn="l"/>
            <a:r>
              <a:rPr lang="en-US" b="1" i="0" u="none" strike="noStrike" baseline="0" dirty="0">
                <a:solidFill>
                  <a:srgbClr val="000000"/>
                </a:solidFill>
                <a:latin typeface="TimesTenLTStd-Bold"/>
              </a:rPr>
              <a:t>Introduction to Modulation</a:t>
            </a:r>
          </a:p>
          <a:p>
            <a:pPr algn="l"/>
            <a:r>
              <a:rPr lang="en-US" b="1" i="0" u="none" strike="noStrike" baseline="0" dirty="0">
                <a:solidFill>
                  <a:srgbClr val="000000"/>
                </a:solidFill>
                <a:latin typeface="TimesTenLTStd-Bold"/>
              </a:rPr>
              <a:t>Signal Encoding Criteria</a:t>
            </a:r>
          </a:p>
          <a:p>
            <a:pPr algn="l"/>
            <a:r>
              <a:rPr lang="nn-NO" b="1" i="0" u="none" strike="noStrike" baseline="0" dirty="0">
                <a:solidFill>
                  <a:srgbClr val="000000"/>
                </a:solidFill>
                <a:latin typeface="TimesTenLTStd-Bold"/>
              </a:rPr>
              <a:t>Digital Data, Analog Signals</a:t>
            </a:r>
          </a:p>
          <a:p>
            <a:pPr lvl="1"/>
            <a:r>
              <a:rPr lang="en-US" sz="2400" b="0" i="0" u="none" strike="noStrike" baseline="0" dirty="0">
                <a:solidFill>
                  <a:srgbClr val="000000"/>
                </a:solidFill>
                <a:latin typeface="TimesTenLTStd-Roman"/>
              </a:rPr>
              <a:t>Amplitude-Shift Keying</a:t>
            </a:r>
          </a:p>
          <a:p>
            <a:pPr lvl="1"/>
            <a:r>
              <a:rPr lang="en-US" sz="2400" b="0" i="0" u="none" strike="noStrike" baseline="0" dirty="0">
                <a:solidFill>
                  <a:srgbClr val="000000"/>
                </a:solidFill>
                <a:latin typeface="TimesTenLTStd-Roman"/>
              </a:rPr>
              <a:t>Frequency-Shift Keying</a:t>
            </a:r>
          </a:p>
          <a:p>
            <a:pPr lvl="1"/>
            <a:r>
              <a:rPr lang="en-US" sz="2400" b="0" i="0" u="none" strike="noStrike" baseline="0" dirty="0">
                <a:solidFill>
                  <a:srgbClr val="000000"/>
                </a:solidFill>
                <a:latin typeface="TimesTenLTStd-Roman"/>
              </a:rPr>
              <a:t>Phase-Shift Keying</a:t>
            </a:r>
          </a:p>
          <a:p>
            <a:pPr lvl="1"/>
            <a:r>
              <a:rPr lang="en-US" sz="2400" b="0" i="0" u="none" strike="noStrike" baseline="0" dirty="0">
                <a:solidFill>
                  <a:srgbClr val="000000"/>
                </a:solidFill>
                <a:latin typeface="TimesTenLTStd-Roman"/>
              </a:rPr>
              <a:t>Minimum-Shift Keying</a:t>
            </a:r>
          </a:p>
          <a:p>
            <a:pPr lvl="1"/>
            <a:r>
              <a:rPr lang="en-US" sz="2400" b="0" i="0" u="none" strike="noStrike" baseline="0" dirty="0">
                <a:solidFill>
                  <a:srgbClr val="000000"/>
                </a:solidFill>
                <a:latin typeface="TimesTenLTStd-Roman"/>
              </a:rPr>
              <a:t>Quadrature Amplitude Modulation</a:t>
            </a:r>
            <a:endParaRPr lang="en-US" sz="4400" dirty="0"/>
          </a:p>
          <a:p>
            <a:pPr algn="l"/>
            <a:endParaRPr lang="nn-NO" b="1" i="0" u="none" strike="noStrike" baseline="0" dirty="0">
              <a:solidFill>
                <a:srgbClr val="000000"/>
              </a:solidFill>
              <a:latin typeface="TimesTenLTStd-Bold"/>
            </a:endParaRPr>
          </a:p>
          <a:p>
            <a:pPr algn="l"/>
            <a:r>
              <a:rPr lang="nn-NO" b="1" i="0" u="none" strike="noStrike" baseline="0" dirty="0">
                <a:solidFill>
                  <a:srgbClr val="000000"/>
                </a:solidFill>
                <a:latin typeface="TimesTenLTStd-Bold"/>
              </a:rPr>
              <a:t>Error Control</a:t>
            </a:r>
          </a:p>
          <a:p>
            <a:pPr algn="l"/>
            <a:r>
              <a:rPr lang="nn-NO" b="1" i="0" u="none" strike="noStrike" baseline="0" dirty="0">
                <a:solidFill>
                  <a:srgbClr val="000000"/>
                </a:solidFill>
                <a:latin typeface="TimesTenLTStd-Bold"/>
              </a:rPr>
              <a:t>Multiplexing Techniques</a:t>
            </a:r>
          </a:p>
        </p:txBody>
      </p:sp>
    </p:spTree>
    <p:extLst>
      <p:ext uri="{BB962C8B-B14F-4D97-AF65-F5344CB8AC3E}">
        <p14:creationId xmlns:p14="http://schemas.microsoft.com/office/powerpoint/2010/main" val="34229020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2">
            <a:extLst>
              <a:ext uri="{FF2B5EF4-FFF2-40B4-BE49-F238E27FC236}">
                <a16:creationId xmlns:a16="http://schemas.microsoft.com/office/drawing/2014/main" id="{BADC764F-A672-44E8-BBB5-579DF21565B0}"/>
              </a:ext>
            </a:extLst>
          </p:cNvPr>
          <p:cNvSpPr>
            <a:spLocks noGrp="1"/>
          </p:cNvSpPr>
          <p:nvPr>
            <p:ph idx="1"/>
          </p:nvPr>
        </p:nvSpPr>
        <p:spPr>
          <a:xfrm>
            <a:off x="457200" y="1752600"/>
            <a:ext cx="8229600" cy="4267200"/>
          </a:xfrm>
        </p:spPr>
        <p:txBody>
          <a:bodyPr/>
          <a:lstStyle/>
          <a:p>
            <a:pPr indent="0">
              <a:buFont typeface="Arial" panose="020B0604020202020204" pitchFamily="34" charset="0"/>
              <a:buNone/>
            </a:pPr>
            <a:br>
              <a:rPr lang="en-US" altLang="en-US" sz="2400" b="1">
                <a:solidFill>
                  <a:srgbClr val="0B233F"/>
                </a:solidFill>
              </a:rPr>
            </a:br>
            <a:br>
              <a:rPr lang="en-US" altLang="en-US" sz="2400" b="1">
                <a:solidFill>
                  <a:srgbClr val="0B233F"/>
                </a:solidFill>
              </a:rPr>
            </a:br>
            <a:br>
              <a:rPr lang="en-US" altLang="en-US" sz="2400" b="1">
                <a:solidFill>
                  <a:srgbClr val="0B233F"/>
                </a:solidFill>
              </a:rPr>
            </a:br>
            <a:br>
              <a:rPr lang="en-US" altLang="en-US" sz="2400" b="1">
                <a:solidFill>
                  <a:srgbClr val="0B233F"/>
                </a:solidFill>
              </a:rPr>
            </a:br>
            <a:br>
              <a:rPr lang="en-US" altLang="en-US" sz="2400" b="1">
                <a:solidFill>
                  <a:srgbClr val="0B233F"/>
                </a:solidFill>
              </a:rPr>
            </a:br>
            <a:r>
              <a:rPr lang="en-US" altLang="en-US" sz="2400" b="1">
                <a:solidFill>
                  <a:srgbClr val="0B233F"/>
                </a:solidFill>
              </a:rPr>
              <a:t>Adib Habbal, Ph.D., </a:t>
            </a:r>
            <a:br>
              <a:rPr lang="en-US" altLang="en-US" sz="2400" b="1">
                <a:solidFill>
                  <a:srgbClr val="0B233F"/>
                </a:solidFill>
              </a:rPr>
            </a:br>
            <a:r>
              <a:rPr lang="en-US" altLang="en-US" sz="2400" b="1">
                <a:solidFill>
                  <a:srgbClr val="0B233F"/>
                </a:solidFill>
              </a:rPr>
              <a:t>Department of Computer Engineering</a:t>
            </a:r>
            <a:br>
              <a:rPr lang="en-US" altLang="en-US" sz="2400" b="1">
                <a:solidFill>
                  <a:srgbClr val="0B233F"/>
                </a:solidFill>
              </a:rPr>
            </a:br>
            <a:r>
              <a:rPr lang="en-US" altLang="en-US" sz="2400" b="1">
                <a:solidFill>
                  <a:srgbClr val="0B233F"/>
                </a:solidFill>
              </a:rPr>
              <a:t>Faculty of Engineering, Karabuk University</a:t>
            </a:r>
            <a:br>
              <a:rPr lang="en-US" altLang="en-US" sz="2400" b="1">
                <a:solidFill>
                  <a:srgbClr val="0B233F"/>
                </a:solidFill>
              </a:rPr>
            </a:br>
            <a:endParaRPr lang="en-US" altLang="en-US" sz="2400" b="1">
              <a:solidFill>
                <a:srgbClr val="0B233F"/>
              </a:solidFill>
            </a:endParaRPr>
          </a:p>
          <a:p>
            <a:pPr indent="0">
              <a:buFont typeface="Arial" panose="020B0604020202020204" pitchFamily="34" charset="0"/>
              <a:buNone/>
            </a:pPr>
            <a:r>
              <a:rPr lang="en-US" altLang="en-US" sz="2000" b="1">
                <a:solidFill>
                  <a:srgbClr val="0B233F"/>
                </a:solidFill>
              </a:rPr>
              <a:t>Email:  </a:t>
            </a:r>
            <a:r>
              <a:rPr lang="en-US" altLang="en-US" sz="2000">
                <a:solidFill>
                  <a:srgbClr val="0B233F"/>
                </a:solidFill>
              </a:rPr>
              <a:t>adibhabbal@karabuk.edu.tr</a:t>
            </a:r>
          </a:p>
          <a:p>
            <a:pPr indent="0">
              <a:buFont typeface="Arial" panose="020B0604020202020204" pitchFamily="34" charset="0"/>
              <a:buNone/>
            </a:pPr>
            <a:endParaRPr lang="en-US" altLang="en-US" sz="2000" i="1"/>
          </a:p>
          <a:p>
            <a:pPr indent="0">
              <a:buFont typeface="Arial" panose="020B0604020202020204" pitchFamily="34" charset="0"/>
              <a:buNone/>
            </a:pPr>
            <a:endParaRPr lang="en-US" altLang="en-US" sz="1800" i="1"/>
          </a:p>
        </p:txBody>
      </p:sp>
      <p:sp>
        <p:nvSpPr>
          <p:cNvPr id="68611" name="Slide Number Placeholder 1">
            <a:extLst>
              <a:ext uri="{FF2B5EF4-FFF2-40B4-BE49-F238E27FC236}">
                <a16:creationId xmlns:a16="http://schemas.microsoft.com/office/drawing/2014/main" id="{B423ADE6-70EC-4B78-A421-5667079527EA}"/>
              </a:ext>
            </a:extLst>
          </p:cNvPr>
          <p:cNvSpPr>
            <a:spLocks noGrp="1"/>
          </p:cNvSpPr>
          <p:nvPr>
            <p:ph type="sldNum" sz="quarter" idx="10"/>
          </p:nvPr>
        </p:nvSpPr>
        <p:spPr bwMode="auto">
          <a:xfrm>
            <a:off x="6781800" y="64166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100" kern="1200">
                <a:solidFill>
                  <a:srgbClr val="AAAAAA"/>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FontTx/>
              <a:buNone/>
              <a:defRPr/>
            </a:pPr>
            <a:fld id="{043D1F00-597C-4E63-B04C-12466DBD434F}" type="slidenum">
              <a:rPr lang="en-US" altLang="en-US" smtClean="0"/>
              <a:pPr>
                <a:spcBef>
                  <a:spcPct val="0"/>
                </a:spcBef>
                <a:buFontTx/>
                <a:buNone/>
                <a:defRPr/>
              </a:pPr>
              <a:t>105</a:t>
            </a:fld>
            <a:endParaRPr lang="en-US" altLang="en-US" sz="1100">
              <a:solidFill>
                <a:srgbClr val="AAAAAA"/>
              </a:solidFill>
            </a:endParaRPr>
          </a:p>
        </p:txBody>
      </p:sp>
      <p:sp>
        <p:nvSpPr>
          <p:cNvPr id="79876" name="Title 2">
            <a:extLst>
              <a:ext uri="{FF2B5EF4-FFF2-40B4-BE49-F238E27FC236}">
                <a16:creationId xmlns:a16="http://schemas.microsoft.com/office/drawing/2014/main" id="{A45F4B68-587A-4F7E-AF29-DE8356CE3D2D}"/>
              </a:ext>
            </a:extLst>
          </p:cNvPr>
          <p:cNvSpPr>
            <a:spLocks noGrp="1"/>
          </p:cNvSpPr>
          <p:nvPr>
            <p:ph type="title"/>
          </p:nvPr>
        </p:nvSpPr>
        <p:spPr>
          <a:xfrm>
            <a:off x="0" y="1600200"/>
            <a:ext cx="9144000" cy="1524000"/>
          </a:xfrm>
        </p:spPr>
        <p:txBody>
          <a:bodyPr>
            <a:normAutofit fontScale="90000"/>
          </a:bodyPr>
          <a:lstStyle/>
          <a:p>
            <a:pPr algn="ctr">
              <a:defRPr/>
            </a:pPr>
            <a:r>
              <a:rPr lang="en-US" altLang="en-US" sz="5400">
                <a:solidFill>
                  <a:srgbClr val="0E2141"/>
                </a:solidFill>
              </a:rPr>
              <a:t>Thank You</a:t>
            </a:r>
            <a:br>
              <a:rPr lang="en-US" altLang="en-US" sz="5400">
                <a:solidFill>
                  <a:srgbClr val="0E2141"/>
                </a:solidFill>
              </a:rPr>
            </a:br>
            <a:r>
              <a:rPr lang="en-US" altLang="en-US" sz="5400">
                <a:solidFill>
                  <a:srgbClr val="0E2141"/>
                </a:solidFill>
              </a:rPr>
              <a:t>Q &amp; 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xfrm>
            <a:off x="457200" y="-7850"/>
            <a:ext cx="8229600" cy="1143000"/>
          </a:xfrm>
        </p:spPr>
        <p:txBody>
          <a:bodyPr>
            <a:normAutofit/>
          </a:bodyPr>
          <a:lstStyle/>
          <a:p>
            <a:pPr algn="l"/>
            <a:r>
              <a:rPr lang="en-US" dirty="0"/>
              <a:t>Modulation</a:t>
            </a:r>
          </a:p>
        </p:txBody>
      </p:sp>
      <p:sp>
        <p:nvSpPr>
          <p:cNvPr id="192515" name="Rectangle 3"/>
          <p:cNvSpPr>
            <a:spLocks noGrp="1" noChangeArrowheads="1"/>
          </p:cNvSpPr>
          <p:nvPr>
            <p:ph idx="1"/>
          </p:nvPr>
        </p:nvSpPr>
        <p:spPr>
          <a:xfrm>
            <a:off x="331940" y="636424"/>
            <a:ext cx="8229600" cy="4525963"/>
          </a:xfrm>
        </p:spPr>
        <p:txBody>
          <a:bodyPr>
            <a:normAutofit/>
          </a:bodyPr>
          <a:lstStyle/>
          <a:p>
            <a:r>
              <a:rPr lang="en-US" dirty="0"/>
              <a:t>Modulation</a:t>
            </a:r>
          </a:p>
          <a:p>
            <a:pPr lvl="1"/>
            <a:r>
              <a:rPr lang="en-US" dirty="0"/>
              <a:t>Carrying one signal to another: use carrier (having high frequency, smaller wavelength)</a:t>
            </a:r>
            <a:r>
              <a:rPr lang="tr-TR" dirty="0"/>
              <a:t>: </a:t>
            </a:r>
          </a:p>
          <a:p>
            <a:pPr lvl="1"/>
            <a:r>
              <a:rPr lang="tr-TR" sz="1800" dirty="0">
                <a:solidFill>
                  <a:srgbClr val="FF0000"/>
                </a:solidFill>
              </a:rPr>
              <a:t>Yüksek frekanslı ve daha küçük dalga boyuna sahip taşıyıcı sinyal ile istenilen sinyalin taşınması</a:t>
            </a:r>
          </a:p>
          <a:p>
            <a:pPr lvl="1"/>
            <a:r>
              <a:rPr lang="en-US" dirty="0"/>
              <a:t>Modulated signal is transmitted</a:t>
            </a:r>
            <a:r>
              <a:rPr lang="tr-TR" dirty="0"/>
              <a:t> </a:t>
            </a:r>
            <a:r>
              <a:rPr lang="tr-TR" sz="2000" dirty="0">
                <a:solidFill>
                  <a:srgbClr val="FF0000"/>
                </a:solidFill>
              </a:rPr>
              <a:t>(Modülasyon ile oluşturulan yeni sinyal transfer edilir.</a:t>
            </a:r>
            <a:endParaRPr lang="en-US" dirty="0">
              <a:solidFill>
                <a:srgbClr val="FF0000"/>
              </a:solidFill>
            </a:endParaRPr>
          </a:p>
        </p:txBody>
      </p:sp>
      <p:sp>
        <p:nvSpPr>
          <p:cNvPr id="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11</a:t>
            </a:fld>
            <a:endParaRPr lang="en-US" sz="1200" dirty="0">
              <a:latin typeface="Times New Roman"/>
              <a:cs typeface="Times New Roman"/>
            </a:endParaRPr>
          </a:p>
        </p:txBody>
      </p:sp>
      <p:pic>
        <p:nvPicPr>
          <p:cNvPr id="3" name="Picture 2">
            <a:extLst>
              <a:ext uri="{FF2B5EF4-FFF2-40B4-BE49-F238E27FC236}">
                <a16:creationId xmlns:a16="http://schemas.microsoft.com/office/drawing/2014/main" id="{B715CBE2-7615-4F2B-9FC8-0ABA3F8D530F}"/>
              </a:ext>
            </a:extLst>
          </p:cNvPr>
          <p:cNvPicPr>
            <a:picLocks noChangeAspect="1"/>
          </p:cNvPicPr>
          <p:nvPr/>
        </p:nvPicPr>
        <p:blipFill rotWithShape="1">
          <a:blip r:embed="rId3"/>
          <a:srcRect l="53073" t="8586" r="7871" b="-8586"/>
          <a:stretch/>
        </p:blipFill>
        <p:spPr>
          <a:xfrm>
            <a:off x="1138390" y="3968424"/>
            <a:ext cx="6616700" cy="2680929"/>
          </a:xfrm>
          <a:prstGeom prst="rect">
            <a:avLst/>
          </a:prstGeom>
        </p:spPr>
      </p:pic>
    </p:spTree>
    <p:extLst>
      <p:ext uri="{BB962C8B-B14F-4D97-AF65-F5344CB8AC3E}">
        <p14:creationId xmlns:p14="http://schemas.microsoft.com/office/powerpoint/2010/main" val="3006319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normAutofit/>
          </a:bodyPr>
          <a:lstStyle/>
          <a:p>
            <a:pPr algn="l"/>
            <a:r>
              <a:rPr lang="en-US" dirty="0"/>
              <a:t>Modulation</a:t>
            </a:r>
          </a:p>
        </p:txBody>
      </p:sp>
      <p:sp>
        <p:nvSpPr>
          <p:cNvPr id="192515" name="Rectangle 3"/>
          <p:cNvSpPr>
            <a:spLocks noGrp="1" noChangeArrowheads="1"/>
          </p:cNvSpPr>
          <p:nvPr>
            <p:ph idx="1"/>
          </p:nvPr>
        </p:nvSpPr>
        <p:spPr/>
        <p:txBody>
          <a:bodyPr>
            <a:normAutofit/>
          </a:bodyPr>
          <a:lstStyle/>
          <a:p>
            <a:r>
              <a:rPr lang="en-US" dirty="0"/>
              <a:t>Need of Modulation</a:t>
            </a:r>
            <a:r>
              <a:rPr lang="tr-TR" dirty="0"/>
              <a:t> </a:t>
            </a:r>
            <a:r>
              <a:rPr lang="tr-TR" sz="2800" dirty="0">
                <a:solidFill>
                  <a:srgbClr val="FF0000"/>
                </a:solidFill>
              </a:rPr>
              <a:t>(Niçin modülasyon kullanıyoruz)</a:t>
            </a:r>
            <a:endParaRPr lang="en-US" dirty="0">
              <a:solidFill>
                <a:srgbClr val="FF0000"/>
              </a:solidFill>
            </a:endParaRPr>
          </a:p>
          <a:p>
            <a:pPr marL="457200" lvl="1" indent="0">
              <a:buNone/>
            </a:pPr>
            <a:r>
              <a:rPr lang="en-US" dirty="0"/>
              <a:t>-  Noise and interference at low frequencies</a:t>
            </a:r>
            <a:r>
              <a:rPr lang="tr-TR" dirty="0"/>
              <a:t> (</a:t>
            </a:r>
            <a:r>
              <a:rPr lang="tr-TR" sz="2000" dirty="0">
                <a:solidFill>
                  <a:srgbClr val="FF0000"/>
                </a:solidFill>
              </a:rPr>
              <a:t>Sinyallerin</a:t>
            </a:r>
            <a:r>
              <a:rPr lang="tr-TR" dirty="0"/>
              <a:t> </a:t>
            </a:r>
            <a:r>
              <a:rPr lang="tr-TR" sz="2000" dirty="0">
                <a:solidFill>
                  <a:srgbClr val="FF0000"/>
                </a:solidFill>
              </a:rPr>
              <a:t>d</a:t>
            </a:r>
            <a:r>
              <a:rPr lang="nn-NO" sz="2000" dirty="0">
                <a:solidFill>
                  <a:srgbClr val="FF0000"/>
                </a:solidFill>
              </a:rPr>
              <a:t>üşük frekanslarda gürültü ve parazit</a:t>
            </a:r>
            <a:r>
              <a:rPr lang="tr-TR" sz="2000" dirty="0">
                <a:solidFill>
                  <a:srgbClr val="FF0000"/>
                </a:solidFill>
              </a:rPr>
              <a:t>ten etkilenir.)</a:t>
            </a:r>
            <a:endParaRPr lang="en-US" dirty="0">
              <a:solidFill>
                <a:srgbClr val="FF0000"/>
              </a:solidFill>
            </a:endParaRPr>
          </a:p>
          <a:p>
            <a:pPr lvl="2"/>
            <a:r>
              <a:rPr lang="en-US" dirty="0"/>
              <a:t>After transmitting, our message signal can be attacked by unwanted signals in the channel</a:t>
            </a:r>
            <a:r>
              <a:rPr lang="tr-TR" dirty="0"/>
              <a:t> </a:t>
            </a:r>
            <a:r>
              <a:rPr lang="tr-TR" sz="1800" dirty="0">
                <a:solidFill>
                  <a:srgbClr val="FF0000"/>
                </a:solidFill>
              </a:rPr>
              <a:t>İletimden sonra, mesaj sinyalimiz kanaldaki istenmeyen sinyaller tarafından saldırıya uğrayabilir.</a:t>
            </a:r>
            <a:endParaRPr lang="en-US" sz="1800" dirty="0">
              <a:solidFill>
                <a:srgbClr val="FF0000"/>
              </a:solidFill>
            </a:endParaRPr>
          </a:p>
          <a:p>
            <a:pPr lvl="2"/>
            <a:r>
              <a:rPr lang="en-US" dirty="0"/>
              <a:t>Message signal can be modified by noise</a:t>
            </a:r>
            <a:r>
              <a:rPr lang="tr-TR" dirty="0"/>
              <a:t> (</a:t>
            </a:r>
            <a:r>
              <a:rPr lang="tr-TR" sz="1800" dirty="0">
                <a:solidFill>
                  <a:srgbClr val="FF0000"/>
                </a:solidFill>
              </a:rPr>
              <a:t>Mesaj sinyali gürültü ile değiştirilebilir</a:t>
            </a:r>
            <a:endParaRPr lang="en-US" dirty="0">
              <a:solidFill>
                <a:srgbClr val="FF0000"/>
              </a:solidFill>
            </a:endParaRPr>
          </a:p>
          <a:p>
            <a:pPr lvl="2"/>
            <a:r>
              <a:rPr lang="en-US" dirty="0"/>
              <a:t>Therefore, modulation must be done before transmitting</a:t>
            </a:r>
            <a:r>
              <a:rPr lang="tr-TR" dirty="0"/>
              <a:t> </a:t>
            </a:r>
            <a:r>
              <a:rPr lang="tr-TR" sz="2000" dirty="0">
                <a:solidFill>
                  <a:srgbClr val="FF0000"/>
                </a:solidFill>
              </a:rPr>
              <a:t>(Bu nedenle, iletimden önce modülasyon yapılmalıdır)</a:t>
            </a:r>
            <a:endParaRPr lang="en-US" dirty="0">
              <a:solidFill>
                <a:srgbClr val="FF0000"/>
              </a:solidFill>
            </a:endParaRPr>
          </a:p>
          <a:p>
            <a:pPr lvl="2"/>
            <a:endParaRPr lang="en-US" dirty="0"/>
          </a:p>
        </p:txBody>
      </p:sp>
      <p:sp>
        <p:nvSpPr>
          <p:cNvPr id="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12</a:t>
            </a:fld>
            <a:endParaRPr lang="en-US" sz="1200" dirty="0">
              <a:latin typeface="Times New Roman"/>
              <a:cs typeface="Times New Roman"/>
            </a:endParaRPr>
          </a:p>
        </p:txBody>
      </p:sp>
    </p:spTree>
    <p:extLst>
      <p:ext uri="{BB962C8B-B14F-4D97-AF65-F5344CB8AC3E}">
        <p14:creationId xmlns:p14="http://schemas.microsoft.com/office/powerpoint/2010/main" val="336205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5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51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251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25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normAutofit/>
          </a:bodyPr>
          <a:lstStyle/>
          <a:p>
            <a:pPr algn="l"/>
            <a:r>
              <a:rPr lang="en-US" dirty="0"/>
              <a:t>Modulation</a:t>
            </a:r>
          </a:p>
        </p:txBody>
      </p:sp>
      <p:sp>
        <p:nvSpPr>
          <p:cNvPr id="192515" name="Rectangle 3"/>
          <p:cNvSpPr>
            <a:spLocks noGrp="1" noChangeArrowheads="1"/>
          </p:cNvSpPr>
          <p:nvPr>
            <p:ph idx="1"/>
          </p:nvPr>
        </p:nvSpPr>
        <p:spPr/>
        <p:txBody>
          <a:bodyPr>
            <a:normAutofit fontScale="92500" lnSpcReduction="20000"/>
          </a:bodyPr>
          <a:lstStyle/>
          <a:p>
            <a:r>
              <a:rPr lang="en-US" dirty="0"/>
              <a:t>Need of Modulation</a:t>
            </a:r>
          </a:p>
          <a:p>
            <a:pPr lvl="1"/>
            <a:r>
              <a:rPr lang="en-US" dirty="0"/>
              <a:t>Practicable size of transmitting and receiving antenna</a:t>
            </a:r>
            <a:r>
              <a:rPr lang="tr-TR" dirty="0"/>
              <a:t> </a:t>
            </a:r>
            <a:r>
              <a:rPr lang="tr-TR" sz="2600" dirty="0">
                <a:solidFill>
                  <a:srgbClr val="FF0000"/>
                </a:solidFill>
              </a:rPr>
              <a:t>(Uygulanabilir verici ve alıcı anten boyutu için modülasyon kullanılır)</a:t>
            </a:r>
            <a:endParaRPr lang="en-US" sz="2600" dirty="0">
              <a:solidFill>
                <a:srgbClr val="FF0000"/>
              </a:solidFill>
            </a:endParaRPr>
          </a:p>
          <a:p>
            <a:pPr marL="1371600" lvl="2" indent="-457200">
              <a:buFont typeface="+mj-lt"/>
              <a:buAutoNum type="arabicPeriod"/>
            </a:pPr>
            <a:r>
              <a:rPr lang="en-US" dirty="0"/>
              <a:t>Speech and music signal (20Hz – 20KHz) </a:t>
            </a:r>
            <a:r>
              <a:rPr lang="en-US" dirty="0">
                <a:solidFill>
                  <a:schemeClr val="bg1"/>
                </a:solidFill>
              </a:rPr>
              <a:t>can only travel for a few distance</a:t>
            </a:r>
          </a:p>
          <a:p>
            <a:pPr marL="1371600" lvl="2" indent="-457200">
              <a:buFont typeface="+mj-lt"/>
              <a:buAutoNum type="arabicPeriod"/>
            </a:pPr>
            <a:r>
              <a:rPr lang="en-US" dirty="0"/>
              <a:t>To receive the transmitted signal, the length of the antenna should a quarter-wavelength of the frequency used.</a:t>
            </a:r>
          </a:p>
          <a:p>
            <a:pPr marL="1371600" lvl="2" indent="-457200">
              <a:buFont typeface="+mj-lt"/>
              <a:buAutoNum type="arabicPeriod"/>
            </a:pPr>
            <a:endParaRPr lang="en-US" dirty="0"/>
          </a:p>
          <a:p>
            <a:pPr marL="1371600" lvl="2" indent="-457200">
              <a:buFont typeface="+mj-lt"/>
              <a:buAutoNum type="arabicPeriod"/>
            </a:pPr>
            <a:r>
              <a:rPr lang="en-US" dirty="0"/>
              <a:t>If the frequency used is </a:t>
            </a:r>
            <a:r>
              <a:rPr lang="en-US" b="1" dirty="0"/>
              <a:t>20KHz</a:t>
            </a:r>
            <a:r>
              <a:rPr lang="en-US" dirty="0"/>
              <a:t>, </a:t>
            </a:r>
            <a:br>
              <a:rPr lang="en-US" dirty="0"/>
            </a:br>
            <a:r>
              <a:rPr lang="en-US" dirty="0"/>
              <a:t>wavelength will be </a:t>
            </a:r>
            <a:r>
              <a:rPr lang="en-US" b="1" dirty="0"/>
              <a:t>15Km</a:t>
            </a:r>
            <a:r>
              <a:rPr lang="en-US" dirty="0"/>
              <a:t> and </a:t>
            </a:r>
            <a:br>
              <a:rPr lang="en-US" dirty="0"/>
            </a:br>
            <a:r>
              <a:rPr lang="en-US" dirty="0"/>
              <a:t>the height of the antenna will become </a:t>
            </a:r>
            <a:r>
              <a:rPr lang="en-US" b="1" dirty="0"/>
              <a:t>3.75 km </a:t>
            </a:r>
            <a:r>
              <a:rPr lang="en-US" dirty="0"/>
              <a:t>which impossible to install.</a:t>
            </a:r>
          </a:p>
        </p:txBody>
      </p:sp>
      <p:sp>
        <p:nvSpPr>
          <p:cNvPr id="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13</a:t>
            </a:fld>
            <a:endParaRPr lang="en-US" sz="1200" dirty="0">
              <a:latin typeface="Times New Roman"/>
              <a:cs typeface="Times New Roman"/>
            </a:endParaRPr>
          </a:p>
        </p:txBody>
      </p:sp>
    </p:spTree>
    <p:extLst>
      <p:ext uri="{BB962C8B-B14F-4D97-AF65-F5344CB8AC3E}">
        <p14:creationId xmlns:p14="http://schemas.microsoft.com/office/powerpoint/2010/main" val="287064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5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25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25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25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normAutofit/>
          </a:bodyPr>
          <a:lstStyle/>
          <a:p>
            <a:pPr algn="l"/>
            <a:r>
              <a:rPr lang="en-US" dirty="0"/>
              <a:t>Modulation</a:t>
            </a:r>
          </a:p>
        </p:txBody>
      </p:sp>
      <p:sp>
        <p:nvSpPr>
          <p:cNvPr id="192515" name="Rectangle 3"/>
          <p:cNvSpPr>
            <a:spLocks noGrp="1" noChangeArrowheads="1"/>
          </p:cNvSpPr>
          <p:nvPr>
            <p:ph idx="1"/>
          </p:nvPr>
        </p:nvSpPr>
        <p:spPr/>
        <p:txBody>
          <a:bodyPr>
            <a:normAutofit/>
          </a:bodyPr>
          <a:lstStyle/>
          <a:p>
            <a:r>
              <a:rPr lang="en-US" sz="2800" dirty="0"/>
              <a:t>Modulation is used for applicable transmit and receive antenna size. An example for pre-modulation:</a:t>
            </a:r>
          </a:p>
          <a:p>
            <a:endParaRPr lang="en-US" sz="2800" dirty="0"/>
          </a:p>
          <a:p>
            <a:r>
              <a:rPr lang="en-US" sz="1800" dirty="0"/>
              <a:t>Example 1.1: A 10 </a:t>
            </a:r>
            <a:r>
              <a:rPr lang="en-US" sz="1800" dirty="0" err="1"/>
              <a:t>KHz</a:t>
            </a:r>
            <a:r>
              <a:rPr lang="en-US" sz="1800" dirty="0"/>
              <a:t> signal is used as a carrier signal in the modulation process in a radio transmitter. Calculate the wavelength of this radio transmitter and the antenna length that should be used (Speed ​​of Light=300,000km/sec).</a:t>
            </a:r>
            <a:endParaRPr lang="tr-TR" sz="1800" dirty="0"/>
          </a:p>
          <a:p>
            <a:pPr lvl="1"/>
            <a:endParaRPr lang="en-US" sz="1800" dirty="0"/>
          </a:p>
        </p:txBody>
      </p:sp>
      <p:sp>
        <p:nvSpPr>
          <p:cNvPr id="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14</a:t>
            </a:fld>
            <a:endParaRPr lang="en-US" sz="1200" dirty="0">
              <a:latin typeface="Times New Roman"/>
              <a:cs typeface="Times New Roman"/>
            </a:endParaRPr>
          </a:p>
        </p:txBody>
      </p:sp>
      <p:pic>
        <p:nvPicPr>
          <p:cNvPr id="3" name="Resim 2">
            <a:extLst>
              <a:ext uri="{FF2B5EF4-FFF2-40B4-BE49-F238E27FC236}">
                <a16:creationId xmlns:a16="http://schemas.microsoft.com/office/drawing/2014/main" id="{A6C5A847-E987-46DF-9949-B967BC3AEA1E}"/>
              </a:ext>
            </a:extLst>
          </p:cNvPr>
          <p:cNvPicPr>
            <a:picLocks noChangeAspect="1"/>
          </p:cNvPicPr>
          <p:nvPr/>
        </p:nvPicPr>
        <p:blipFill>
          <a:blip r:embed="rId3"/>
          <a:stretch>
            <a:fillRect/>
          </a:stretch>
        </p:blipFill>
        <p:spPr>
          <a:xfrm>
            <a:off x="2039197" y="4167187"/>
            <a:ext cx="5173031" cy="1619838"/>
          </a:xfrm>
          <a:prstGeom prst="rect">
            <a:avLst/>
          </a:prstGeom>
        </p:spPr>
      </p:pic>
    </p:spTree>
    <p:extLst>
      <p:ext uri="{BB962C8B-B14F-4D97-AF65-F5344CB8AC3E}">
        <p14:creationId xmlns:p14="http://schemas.microsoft.com/office/powerpoint/2010/main" val="23344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5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normAutofit/>
          </a:bodyPr>
          <a:lstStyle/>
          <a:p>
            <a:pPr algn="l"/>
            <a:r>
              <a:rPr lang="en-US" dirty="0"/>
              <a:t>Modulation</a:t>
            </a:r>
          </a:p>
        </p:txBody>
      </p:sp>
      <p:sp>
        <p:nvSpPr>
          <p:cNvPr id="192515" name="Rectangle 3"/>
          <p:cNvSpPr>
            <a:spLocks noGrp="1" noChangeArrowheads="1"/>
          </p:cNvSpPr>
          <p:nvPr>
            <p:ph idx="1"/>
          </p:nvPr>
        </p:nvSpPr>
        <p:spPr>
          <a:xfrm>
            <a:off x="457200" y="1195004"/>
            <a:ext cx="8229600" cy="4525963"/>
          </a:xfrm>
        </p:spPr>
        <p:txBody>
          <a:bodyPr>
            <a:normAutofit/>
          </a:bodyPr>
          <a:lstStyle/>
          <a:p>
            <a:r>
              <a:rPr lang="en-US" sz="2400" dirty="0"/>
              <a:t>Modulation is the process of encoding source data onto a carrier signal with frequency fc. </a:t>
            </a:r>
            <a:r>
              <a:rPr lang="en-US" sz="2000" dirty="0" err="1">
                <a:solidFill>
                  <a:srgbClr val="FF0000"/>
                </a:solidFill>
              </a:rPr>
              <a:t>Modülasyon</a:t>
            </a:r>
            <a:r>
              <a:rPr lang="en-US" sz="2000" dirty="0">
                <a:solidFill>
                  <a:srgbClr val="FF0000"/>
                </a:solidFill>
              </a:rPr>
              <a:t>, </a:t>
            </a:r>
            <a:r>
              <a:rPr lang="en-US" sz="2000" dirty="0" err="1">
                <a:solidFill>
                  <a:srgbClr val="FF0000"/>
                </a:solidFill>
              </a:rPr>
              <a:t>kaynak</a:t>
            </a:r>
            <a:r>
              <a:rPr lang="en-US" sz="2000" dirty="0">
                <a:solidFill>
                  <a:srgbClr val="FF0000"/>
                </a:solidFill>
              </a:rPr>
              <a:t> </a:t>
            </a:r>
            <a:r>
              <a:rPr lang="en-US" sz="2000" dirty="0" err="1">
                <a:solidFill>
                  <a:srgbClr val="FF0000"/>
                </a:solidFill>
              </a:rPr>
              <a:t>verileri</a:t>
            </a:r>
            <a:r>
              <a:rPr lang="en-US" sz="2000" dirty="0">
                <a:solidFill>
                  <a:srgbClr val="FF0000"/>
                </a:solidFill>
              </a:rPr>
              <a:t> fc </a:t>
            </a:r>
            <a:r>
              <a:rPr lang="en-US" sz="2000" dirty="0" err="1">
                <a:solidFill>
                  <a:srgbClr val="FF0000"/>
                </a:solidFill>
              </a:rPr>
              <a:t>frekansıyla</a:t>
            </a:r>
            <a:r>
              <a:rPr lang="en-US" sz="2000" dirty="0">
                <a:solidFill>
                  <a:srgbClr val="FF0000"/>
                </a:solidFill>
              </a:rPr>
              <a:t> </a:t>
            </a:r>
            <a:r>
              <a:rPr lang="en-US" sz="2000" dirty="0" err="1">
                <a:solidFill>
                  <a:srgbClr val="FF0000"/>
                </a:solidFill>
              </a:rPr>
              <a:t>bir</a:t>
            </a:r>
            <a:r>
              <a:rPr lang="en-US" sz="2000" dirty="0">
                <a:solidFill>
                  <a:srgbClr val="FF0000"/>
                </a:solidFill>
              </a:rPr>
              <a:t> </a:t>
            </a:r>
            <a:r>
              <a:rPr lang="en-US" sz="2000" dirty="0" err="1">
                <a:solidFill>
                  <a:srgbClr val="FF0000"/>
                </a:solidFill>
              </a:rPr>
              <a:t>taşıyıcı</a:t>
            </a:r>
            <a:r>
              <a:rPr lang="en-US" sz="2000" dirty="0">
                <a:solidFill>
                  <a:srgbClr val="FF0000"/>
                </a:solidFill>
              </a:rPr>
              <a:t> </a:t>
            </a:r>
            <a:r>
              <a:rPr lang="en-US" sz="2000" dirty="0" err="1">
                <a:solidFill>
                  <a:srgbClr val="FF0000"/>
                </a:solidFill>
              </a:rPr>
              <a:t>sinyal</a:t>
            </a:r>
            <a:r>
              <a:rPr lang="en-US" sz="2000" dirty="0">
                <a:solidFill>
                  <a:srgbClr val="FF0000"/>
                </a:solidFill>
              </a:rPr>
              <a:t> </a:t>
            </a:r>
            <a:r>
              <a:rPr lang="en-US" sz="2000" dirty="0" err="1">
                <a:solidFill>
                  <a:srgbClr val="FF0000"/>
                </a:solidFill>
              </a:rPr>
              <a:t>üzerine</a:t>
            </a:r>
            <a:r>
              <a:rPr lang="en-US" sz="2000" dirty="0">
                <a:solidFill>
                  <a:srgbClr val="FF0000"/>
                </a:solidFill>
              </a:rPr>
              <a:t> </a:t>
            </a:r>
            <a:r>
              <a:rPr lang="en-US" sz="2000" dirty="0" err="1">
                <a:solidFill>
                  <a:srgbClr val="FF0000"/>
                </a:solidFill>
              </a:rPr>
              <a:t>kodlama</a:t>
            </a:r>
            <a:r>
              <a:rPr lang="en-US" sz="2000" dirty="0">
                <a:solidFill>
                  <a:srgbClr val="FF0000"/>
                </a:solidFill>
              </a:rPr>
              <a:t> </a:t>
            </a:r>
            <a:r>
              <a:rPr lang="en-US" sz="2000" dirty="0" err="1">
                <a:solidFill>
                  <a:srgbClr val="FF0000"/>
                </a:solidFill>
              </a:rPr>
              <a:t>işlemidir</a:t>
            </a:r>
            <a:r>
              <a:rPr lang="en-US" sz="2000" dirty="0">
                <a:solidFill>
                  <a:srgbClr val="FF0000"/>
                </a:solidFill>
              </a:rPr>
              <a:t>.</a:t>
            </a:r>
            <a:endParaRPr lang="tr-TR" sz="2000" dirty="0">
              <a:solidFill>
                <a:srgbClr val="FF0000"/>
              </a:solidFill>
            </a:endParaRPr>
          </a:p>
          <a:p>
            <a:endParaRPr lang="tr-TR" sz="2400" dirty="0"/>
          </a:p>
          <a:p>
            <a:r>
              <a:rPr lang="en-US" sz="2400" dirty="0"/>
              <a:t>All modulation techniques involve sending information by changing one or more of the three fundamental frequency domain parameters: amplitude, frequency, and phase</a:t>
            </a:r>
            <a:r>
              <a:rPr lang="en-US" sz="2000" dirty="0">
                <a:solidFill>
                  <a:srgbClr val="FF0000"/>
                </a:solidFill>
              </a:rPr>
              <a:t>.</a:t>
            </a:r>
            <a:r>
              <a:rPr lang="tr-TR" sz="2000" dirty="0">
                <a:solidFill>
                  <a:srgbClr val="FF0000"/>
                </a:solidFill>
              </a:rPr>
              <a:t> (Tüm modülasyon teknikleri, üç temel frekans alanı parametresinden bir veya daha fazlasını değiştirerek bilgi göndermeyi içerir: genlik, frekans ve faz.</a:t>
            </a:r>
            <a:endParaRPr lang="en-US" sz="2000" dirty="0">
              <a:solidFill>
                <a:srgbClr val="FF0000"/>
              </a:solidFill>
            </a:endParaRPr>
          </a:p>
        </p:txBody>
      </p:sp>
      <p:sp>
        <p:nvSpPr>
          <p:cNvPr id="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15</a:t>
            </a:fld>
            <a:endParaRPr lang="en-US" sz="1200" dirty="0">
              <a:latin typeface="Times New Roman"/>
              <a:cs typeface="Times New Roman"/>
            </a:endParaRPr>
          </a:p>
        </p:txBody>
      </p:sp>
      <p:pic>
        <p:nvPicPr>
          <p:cNvPr id="3" name="Picture 2">
            <a:extLst>
              <a:ext uri="{FF2B5EF4-FFF2-40B4-BE49-F238E27FC236}">
                <a16:creationId xmlns:a16="http://schemas.microsoft.com/office/drawing/2014/main" id="{81E5ADBF-9183-4D83-BB44-119D67A86E23}"/>
              </a:ext>
            </a:extLst>
          </p:cNvPr>
          <p:cNvPicPr>
            <a:picLocks noChangeAspect="1"/>
          </p:cNvPicPr>
          <p:nvPr/>
        </p:nvPicPr>
        <p:blipFill>
          <a:blip r:embed="rId3"/>
          <a:stretch>
            <a:fillRect/>
          </a:stretch>
        </p:blipFill>
        <p:spPr>
          <a:xfrm>
            <a:off x="616546" y="4628524"/>
            <a:ext cx="8070254" cy="1711872"/>
          </a:xfrm>
          <a:prstGeom prst="rect">
            <a:avLst/>
          </a:prstGeom>
        </p:spPr>
      </p:pic>
    </p:spTree>
    <p:extLst>
      <p:ext uri="{BB962C8B-B14F-4D97-AF65-F5344CB8AC3E}">
        <p14:creationId xmlns:p14="http://schemas.microsoft.com/office/powerpoint/2010/main" val="77055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normAutofit fontScale="90000"/>
          </a:bodyPr>
          <a:lstStyle/>
          <a:p>
            <a:r>
              <a:rPr lang="en-US" dirty="0"/>
              <a:t>Factors Used to Compare</a:t>
            </a:r>
            <a:br>
              <a:rPr lang="en-US" dirty="0"/>
            </a:br>
            <a:r>
              <a:rPr lang="en-US" dirty="0"/>
              <a:t>Encoding Schemes</a:t>
            </a:r>
          </a:p>
        </p:txBody>
      </p:sp>
      <p:sp>
        <p:nvSpPr>
          <p:cNvPr id="190467" name="Rectangle 3"/>
          <p:cNvSpPr>
            <a:spLocks noGrp="1" noChangeArrowheads="1"/>
          </p:cNvSpPr>
          <p:nvPr>
            <p:ph idx="1"/>
          </p:nvPr>
        </p:nvSpPr>
        <p:spPr/>
        <p:txBody>
          <a:bodyPr>
            <a:normAutofit fontScale="85000" lnSpcReduction="20000"/>
          </a:bodyPr>
          <a:lstStyle/>
          <a:p>
            <a:pPr>
              <a:lnSpc>
                <a:spcPct val="90000"/>
              </a:lnSpc>
            </a:pPr>
            <a:r>
              <a:rPr lang="en-US" sz="2400" dirty="0"/>
              <a:t>Signal spectrum</a:t>
            </a:r>
          </a:p>
          <a:p>
            <a:pPr lvl="1">
              <a:lnSpc>
                <a:spcPct val="90000"/>
              </a:lnSpc>
            </a:pPr>
            <a:r>
              <a:rPr lang="en-US" sz="2400" dirty="0"/>
              <a:t>Transfer function of a channel is worse near band edges</a:t>
            </a:r>
            <a:br>
              <a:rPr lang="en-US" sz="2400" dirty="0"/>
            </a:br>
            <a:r>
              <a:rPr lang="en-US" sz="2400" dirty="0"/>
              <a:t> =&gt; </a:t>
            </a:r>
            <a:r>
              <a:rPr lang="en-US" sz="2400" b="0" i="0" u="none" strike="noStrike" kern="1200" baseline="0" dirty="0">
                <a:solidFill>
                  <a:schemeClr val="tx1"/>
                </a:solidFill>
                <a:latin typeface="+mn-lt"/>
                <a:ea typeface="+mn-ea"/>
                <a:cs typeface="+mn-cs"/>
              </a:rPr>
              <a:t>good signal design should </a:t>
            </a:r>
            <a:r>
              <a:rPr lang="en-US" sz="2400" dirty="0"/>
              <a:t>concentrate transmitted power in the middle of the transmission bandwidth</a:t>
            </a:r>
          </a:p>
          <a:p>
            <a:pPr lvl="1">
              <a:lnSpc>
                <a:spcPct val="90000"/>
              </a:lnSpc>
            </a:pPr>
            <a:r>
              <a:rPr lang="en-US" sz="2400" dirty="0"/>
              <a:t> =&gt; less distortion should be present in the received signal.</a:t>
            </a:r>
          </a:p>
          <a:p>
            <a:pPr>
              <a:lnSpc>
                <a:spcPct val="90000"/>
              </a:lnSpc>
            </a:pPr>
            <a:endParaRPr lang="en-US" sz="2400" dirty="0"/>
          </a:p>
          <a:p>
            <a:pPr>
              <a:lnSpc>
                <a:spcPct val="90000"/>
              </a:lnSpc>
            </a:pPr>
            <a:r>
              <a:rPr lang="en-US" sz="2400" dirty="0"/>
              <a:t>Clocking</a:t>
            </a:r>
          </a:p>
          <a:p>
            <a:pPr lvl="1">
              <a:lnSpc>
                <a:spcPct val="90000"/>
              </a:lnSpc>
            </a:pPr>
            <a:r>
              <a:rPr lang="en-US" sz="2400" dirty="0"/>
              <a:t>Ease of determining beginning and end of each bit position</a:t>
            </a:r>
          </a:p>
          <a:p>
            <a:pPr lvl="1">
              <a:lnSpc>
                <a:spcPct val="90000"/>
              </a:lnSpc>
            </a:pPr>
            <a:endParaRPr lang="en-US" sz="2400" dirty="0"/>
          </a:p>
          <a:p>
            <a:r>
              <a:rPr lang="en-US" sz="2400" dirty="0"/>
              <a:t>Signal interference and noise immunity</a:t>
            </a:r>
          </a:p>
          <a:p>
            <a:pPr lvl="1"/>
            <a:r>
              <a:rPr lang="en-US" sz="2400" dirty="0"/>
              <a:t>Performance in the presence of noise</a:t>
            </a:r>
          </a:p>
          <a:p>
            <a:pPr lvl="1"/>
            <a:endParaRPr lang="en-US" sz="2400" dirty="0"/>
          </a:p>
          <a:p>
            <a:r>
              <a:rPr lang="en-US" sz="2400" dirty="0"/>
              <a:t>Cost and complexity</a:t>
            </a:r>
          </a:p>
          <a:p>
            <a:pPr lvl="1"/>
            <a:r>
              <a:rPr lang="en-US" sz="2400" dirty="0"/>
              <a:t>The higher the signal rate to achieve a given data rate, the greater the cost</a:t>
            </a:r>
          </a:p>
          <a:p>
            <a:pPr lvl="1">
              <a:lnSpc>
                <a:spcPct val="90000"/>
              </a:lnSpc>
            </a:pPr>
            <a:endParaRPr lang="en-US" sz="2400" dirty="0"/>
          </a:p>
        </p:txBody>
      </p:sp>
      <p:sp>
        <p:nvSpPr>
          <p:cNvPr id="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16</a:t>
            </a:fld>
            <a:endParaRPr lang="en-US" sz="1200" dirty="0">
              <a:latin typeface="Times New Roman"/>
              <a:cs typeface="Times New Roman"/>
            </a:endParaRPr>
          </a:p>
        </p:txBody>
      </p:sp>
    </p:spTree>
    <p:extLst>
      <p:ext uri="{BB962C8B-B14F-4D97-AF65-F5344CB8AC3E}">
        <p14:creationId xmlns:p14="http://schemas.microsoft.com/office/powerpoint/2010/main" val="2933705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normAutofit/>
          </a:bodyPr>
          <a:lstStyle/>
          <a:p>
            <a:r>
              <a:rPr lang="en-US" dirty="0"/>
              <a:t>SIGNAL ENCODING CRITERIA</a:t>
            </a:r>
          </a:p>
        </p:txBody>
      </p:sp>
      <p:sp>
        <p:nvSpPr>
          <p:cNvPr id="192515" name="Rectangle 3"/>
          <p:cNvSpPr>
            <a:spLocks noGrp="1" noChangeArrowheads="1"/>
          </p:cNvSpPr>
          <p:nvPr>
            <p:ph idx="1"/>
          </p:nvPr>
        </p:nvSpPr>
        <p:spPr>
          <a:xfrm>
            <a:off x="457200" y="1600200"/>
            <a:ext cx="8229600" cy="5257800"/>
          </a:xfrm>
        </p:spPr>
        <p:txBody>
          <a:bodyPr>
            <a:normAutofit fontScale="62500" lnSpcReduction="20000"/>
          </a:bodyPr>
          <a:lstStyle/>
          <a:p>
            <a:r>
              <a:rPr lang="en-US" sz="2800" dirty="0"/>
              <a:t>A </a:t>
            </a:r>
            <a:r>
              <a:rPr lang="en-US" sz="2800" b="1" dirty="0"/>
              <a:t>digital signal </a:t>
            </a:r>
            <a:r>
              <a:rPr lang="en-US" sz="2800" dirty="0"/>
              <a:t>is a sequence of discrete, discontinuous voltage pulses.</a:t>
            </a:r>
            <a:endParaRPr lang="ar-SY" sz="2800" dirty="0"/>
          </a:p>
          <a:p>
            <a:pPr lvl="1"/>
            <a:r>
              <a:rPr lang="en-US" sz="2000" dirty="0"/>
              <a:t>Each pulse is a signal element. </a:t>
            </a:r>
            <a:endParaRPr lang="ar-SY" sz="2000" dirty="0"/>
          </a:p>
          <a:p>
            <a:pPr lvl="1"/>
            <a:r>
              <a:rPr lang="en-US" b="1" dirty="0"/>
              <a:t>Signal element</a:t>
            </a:r>
            <a:r>
              <a:rPr lang="en-US" dirty="0"/>
              <a:t>: That part of a signal that occupies the shortest interval of a signaling code</a:t>
            </a:r>
            <a:endParaRPr lang="ar-SY" dirty="0"/>
          </a:p>
          <a:p>
            <a:pPr lvl="1"/>
            <a:r>
              <a:rPr lang="en-US" sz="2400" dirty="0"/>
              <a:t>Binary data are transmitted by encoding each data bit into signal elements.</a:t>
            </a:r>
            <a:endParaRPr lang="ar-SY" sz="2400" dirty="0"/>
          </a:p>
          <a:p>
            <a:pPr lvl="1"/>
            <a:r>
              <a:rPr lang="en-US" sz="2400" dirty="0"/>
              <a:t>In the simplest case, there is a one-to-one correspondence between bits and signal elements. </a:t>
            </a:r>
          </a:p>
          <a:p>
            <a:pPr marL="571500" indent="-571500">
              <a:buFont typeface="Arial" panose="020B0604020202020204" pitchFamily="34" charset="0"/>
              <a:buChar char="•"/>
            </a:pPr>
            <a:endParaRPr lang="ar-SY" sz="2800" b="1" dirty="0"/>
          </a:p>
          <a:p>
            <a:pPr marL="571500" indent="-571500">
              <a:buFont typeface="Arial" panose="020B0604020202020204" pitchFamily="34" charset="0"/>
              <a:buChar char="•"/>
            </a:pPr>
            <a:endParaRPr lang="ar-SY" sz="2800" b="1" dirty="0"/>
          </a:p>
          <a:p>
            <a:pPr marL="571500" indent="-571500">
              <a:buFont typeface="Arial" panose="020B0604020202020204" pitchFamily="34" charset="0"/>
              <a:buChar char="•"/>
            </a:pPr>
            <a:endParaRPr lang="ar-SY" sz="2800" b="1" dirty="0"/>
          </a:p>
          <a:p>
            <a:pPr marL="571500" indent="-571500">
              <a:buFont typeface="Arial" panose="020B0604020202020204" pitchFamily="34" charset="0"/>
              <a:buChar char="•"/>
            </a:pPr>
            <a:endParaRPr lang="ar-SY" sz="2800" b="1" dirty="0"/>
          </a:p>
          <a:p>
            <a:pPr marL="571500" indent="-571500">
              <a:buFont typeface="Arial" panose="020B0604020202020204" pitchFamily="34" charset="0"/>
              <a:buChar char="•"/>
            </a:pPr>
            <a:endParaRPr lang="ar-SY" sz="2800" b="1" dirty="0"/>
          </a:p>
          <a:p>
            <a:pPr marL="571500" indent="-571500">
              <a:buFont typeface="Arial" panose="020B0604020202020204" pitchFamily="34" charset="0"/>
              <a:buChar char="•"/>
            </a:pPr>
            <a:endParaRPr lang="ar-SY" sz="2800" dirty="0"/>
          </a:p>
          <a:p>
            <a:pPr marL="571500" indent="-571500">
              <a:buFont typeface="Arial" panose="020B0604020202020204" pitchFamily="34" charset="0"/>
              <a:buChar char="•"/>
            </a:pPr>
            <a:r>
              <a:rPr lang="en-US" sz="2800" dirty="0"/>
              <a:t>a digital bit stream can be encoded onto</a:t>
            </a:r>
            <a:r>
              <a:rPr lang="ar-SY" sz="2800" dirty="0"/>
              <a:t> </a:t>
            </a:r>
            <a:r>
              <a:rPr lang="en-US" sz="2800" b="1" dirty="0"/>
              <a:t>an analog signal</a:t>
            </a:r>
            <a:r>
              <a:rPr lang="en-US" sz="2800" dirty="0"/>
              <a:t> as a sequence of signal elements,</a:t>
            </a:r>
            <a:endParaRPr lang="ar-SY" sz="2800" dirty="0"/>
          </a:p>
          <a:p>
            <a:pPr marL="971550" lvl="1" indent="-571500">
              <a:buFont typeface="Arial" panose="020B0604020202020204" pitchFamily="34" charset="0"/>
              <a:buChar char="•"/>
            </a:pPr>
            <a:r>
              <a:rPr lang="en-US" sz="2400" dirty="0"/>
              <a:t> with each signal element being</a:t>
            </a:r>
            <a:r>
              <a:rPr lang="ar-SY" sz="2400" dirty="0"/>
              <a:t> </a:t>
            </a:r>
            <a:r>
              <a:rPr lang="en-US" sz="2800" dirty="0"/>
              <a:t>a pulse of constant frequency, phase, and amplitude.</a:t>
            </a:r>
            <a:endParaRPr lang="ar-SY" sz="2800" dirty="0"/>
          </a:p>
          <a:p>
            <a:pPr marL="971550" lvl="1" indent="-571500">
              <a:buFont typeface="Arial" panose="020B0604020202020204" pitchFamily="34" charset="0"/>
              <a:buChar char="•"/>
            </a:pPr>
            <a:endParaRPr lang="ar-SY" dirty="0"/>
          </a:p>
          <a:p>
            <a:pPr marL="571500" indent="-571500">
              <a:buFont typeface="Arial" panose="020B0604020202020204" pitchFamily="34" charset="0"/>
              <a:buChar char="•"/>
            </a:pPr>
            <a:r>
              <a:rPr lang="en-US" sz="2800" b="1" dirty="0"/>
              <a:t>Modulation rate</a:t>
            </a:r>
            <a:r>
              <a:rPr lang="en-US" sz="2800" dirty="0"/>
              <a:t>: The rate at which signal elements are transmitted</a:t>
            </a:r>
          </a:p>
          <a:p>
            <a:pPr marL="571500" indent="-571500">
              <a:buFont typeface="Arial" panose="020B0604020202020204" pitchFamily="34" charset="0"/>
              <a:buChar char="•"/>
            </a:pPr>
            <a:r>
              <a:rPr lang="en-US" sz="2800" b="1" dirty="0"/>
              <a:t>Data rate</a:t>
            </a:r>
            <a:r>
              <a:rPr lang="en-US" sz="2800" dirty="0"/>
              <a:t>: The rate at which data elements are transmitted</a:t>
            </a:r>
          </a:p>
        </p:txBody>
      </p:sp>
      <p:sp>
        <p:nvSpPr>
          <p:cNvPr id="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17</a:t>
            </a:fld>
            <a:endParaRPr lang="en-US" sz="1200" dirty="0">
              <a:latin typeface="Times New Roman"/>
              <a:cs typeface="Times New Roman"/>
            </a:endParaRPr>
          </a:p>
        </p:txBody>
      </p:sp>
      <p:pic>
        <p:nvPicPr>
          <p:cNvPr id="6" name="Content Placeholder 1">
            <a:extLst>
              <a:ext uri="{FF2B5EF4-FFF2-40B4-BE49-F238E27FC236}">
                <a16:creationId xmlns:a16="http://schemas.microsoft.com/office/drawing/2014/main" id="{670E4F4D-A392-4619-B0FA-1CEC58D1FD4B}"/>
              </a:ext>
            </a:extLst>
          </p:cNvPr>
          <p:cNvPicPr>
            <a:picLocks noChangeAspect="1"/>
          </p:cNvPicPr>
          <p:nvPr/>
        </p:nvPicPr>
        <p:blipFill rotWithShape="1">
          <a:blip r:embed="rId3"/>
          <a:srcRect r="66640" b="53924"/>
          <a:stretch/>
        </p:blipFill>
        <p:spPr>
          <a:xfrm>
            <a:off x="5488644" y="3139068"/>
            <a:ext cx="2735334" cy="1444152"/>
          </a:xfrm>
          <a:prstGeom prst="rect">
            <a:avLst/>
          </a:prstGeom>
        </p:spPr>
      </p:pic>
      <p:pic>
        <p:nvPicPr>
          <p:cNvPr id="7" name="Picture Placeholder 5" descr="Ch02fig09.eps">
            <a:hlinkClick r:id="rId4"/>
            <a:extLst>
              <a:ext uri="{FF2B5EF4-FFF2-40B4-BE49-F238E27FC236}">
                <a16:creationId xmlns:a16="http://schemas.microsoft.com/office/drawing/2014/main" id="{25B11287-2957-45CE-A886-38E0B899799D}"/>
              </a:ext>
            </a:extLst>
          </p:cNvPr>
          <p:cNvPicPr>
            <a:picLocks noChangeAspect="1"/>
          </p:cNvPicPr>
          <p:nvPr/>
        </p:nvPicPr>
        <p:blipFill rotWithShape="1">
          <a:blip r:embed="rId5">
            <a:extLst>
              <a:ext uri="{28A0092B-C50C-407E-A947-70E740481C1C}">
                <a14:useLocalDpi xmlns:a14="http://schemas.microsoft.com/office/drawing/2010/main" val="0"/>
              </a:ext>
            </a:extLst>
          </a:blip>
          <a:srcRect l="16230" t="1" r="65664" b="77663"/>
          <a:stretch/>
        </p:blipFill>
        <p:spPr>
          <a:xfrm>
            <a:off x="2286000" y="3221597"/>
            <a:ext cx="1162594" cy="1279093"/>
          </a:xfrm>
          <a:prstGeom prst="rect">
            <a:avLst/>
          </a:prstGeom>
        </p:spPr>
      </p:pic>
    </p:spTree>
    <p:extLst>
      <p:ext uri="{BB962C8B-B14F-4D97-AF65-F5344CB8AC3E}">
        <p14:creationId xmlns:p14="http://schemas.microsoft.com/office/powerpoint/2010/main" val="4263510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normAutofit/>
          </a:bodyPr>
          <a:lstStyle/>
          <a:p>
            <a:r>
              <a:rPr lang="en-US" dirty="0"/>
              <a:t>SIGNAL ENCODING CRITERIA</a:t>
            </a:r>
          </a:p>
        </p:txBody>
      </p:sp>
      <p:sp>
        <p:nvSpPr>
          <p:cNvPr id="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18</a:t>
            </a:fld>
            <a:endParaRPr lang="en-US" sz="1200" dirty="0">
              <a:latin typeface="Times New Roman"/>
              <a:cs typeface="Times New Roman"/>
            </a:endParaRPr>
          </a:p>
        </p:txBody>
      </p:sp>
      <p:pic>
        <p:nvPicPr>
          <p:cNvPr id="2" name="Picture 1">
            <a:extLst>
              <a:ext uri="{FF2B5EF4-FFF2-40B4-BE49-F238E27FC236}">
                <a16:creationId xmlns:a16="http://schemas.microsoft.com/office/drawing/2014/main" id="{29B4B420-3262-431F-AF8C-2D3DAE79F763}"/>
              </a:ext>
            </a:extLst>
          </p:cNvPr>
          <p:cNvPicPr>
            <a:picLocks noChangeAspect="1"/>
          </p:cNvPicPr>
          <p:nvPr/>
        </p:nvPicPr>
        <p:blipFill>
          <a:blip r:embed="rId3"/>
          <a:stretch>
            <a:fillRect/>
          </a:stretch>
        </p:blipFill>
        <p:spPr>
          <a:xfrm>
            <a:off x="271462" y="1569800"/>
            <a:ext cx="8601075" cy="3718399"/>
          </a:xfrm>
          <a:prstGeom prst="rect">
            <a:avLst/>
          </a:prstGeom>
        </p:spPr>
      </p:pic>
    </p:spTree>
    <p:extLst>
      <p:ext uri="{BB962C8B-B14F-4D97-AF65-F5344CB8AC3E}">
        <p14:creationId xmlns:p14="http://schemas.microsoft.com/office/powerpoint/2010/main" val="2228922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9041305" y="6412100"/>
            <a:ext cx="107850" cy="166885"/>
          </a:xfrm>
          <a:prstGeom prst="rect">
            <a:avLst/>
          </a:prstGeom>
        </p:spPr>
        <p:txBody>
          <a:bodyPr vert="horz" wrap="square" lIns="0" tIns="24618" rIns="0" bIns="0" rtlCol="0">
            <a:spAutoFit/>
          </a:bodyPr>
          <a:lstStyle/>
          <a:p>
            <a:pPr marL="23447" defTabSz="1688165">
              <a:spcBef>
                <a:spcPts val="194"/>
              </a:spcBef>
            </a:pPr>
            <a:r>
              <a:rPr sz="923" spc="-46" dirty="0">
                <a:solidFill>
                  <a:srgbClr val="808080"/>
                </a:solidFill>
                <a:latin typeface="Arial"/>
                <a:cs typeface="Arial"/>
              </a:rPr>
              <a:t>2</a:t>
            </a:r>
            <a:endParaRPr sz="923">
              <a:solidFill>
                <a:prstClr val="black"/>
              </a:solidFill>
              <a:latin typeface="Arial"/>
              <a:cs typeface="Arial"/>
            </a:endParaRPr>
          </a:p>
        </p:txBody>
      </p:sp>
      <p:sp>
        <p:nvSpPr>
          <p:cNvPr id="10" name="object 10"/>
          <p:cNvSpPr txBox="1"/>
          <p:nvPr/>
        </p:nvSpPr>
        <p:spPr>
          <a:xfrm>
            <a:off x="704790" y="1065206"/>
            <a:ext cx="4961206" cy="4278489"/>
          </a:xfrm>
          <a:prstGeom prst="rect">
            <a:avLst/>
          </a:prstGeom>
        </p:spPr>
        <p:txBody>
          <a:bodyPr vert="horz" wrap="square" lIns="0" tIns="71511" rIns="0" bIns="0" rtlCol="0">
            <a:spAutoFit/>
          </a:bodyPr>
          <a:lstStyle/>
          <a:p>
            <a:pPr marL="287223" indent="-264948" defTabSz="1688165">
              <a:spcBef>
                <a:spcPts val="563"/>
              </a:spcBef>
              <a:buClr>
                <a:srgbClr val="FF0000"/>
              </a:buClr>
              <a:buSzPct val="53846"/>
              <a:buFont typeface="Wingdings"/>
              <a:buChar char=""/>
              <a:tabLst>
                <a:tab pos="288395" algn="l"/>
              </a:tabLst>
            </a:pPr>
            <a:r>
              <a:rPr sz="2400" spc="-138" dirty="0">
                <a:solidFill>
                  <a:srgbClr val="C00000"/>
                </a:solidFill>
                <a:latin typeface="Arial"/>
                <a:cs typeface="Arial"/>
              </a:rPr>
              <a:t>Kodlama ve </a:t>
            </a:r>
            <a:r>
              <a:rPr sz="2400" spc="-111" dirty="0">
                <a:solidFill>
                  <a:srgbClr val="C00000"/>
                </a:solidFill>
                <a:latin typeface="Arial"/>
                <a:cs typeface="Arial"/>
              </a:rPr>
              <a:t>modülasyon</a:t>
            </a:r>
            <a:r>
              <a:rPr sz="2400" spc="-120" dirty="0">
                <a:solidFill>
                  <a:srgbClr val="C00000"/>
                </a:solidFill>
                <a:latin typeface="Arial"/>
                <a:cs typeface="Arial"/>
              </a:rPr>
              <a:t> </a:t>
            </a:r>
            <a:r>
              <a:rPr sz="2400" spc="-46" dirty="0">
                <a:solidFill>
                  <a:srgbClr val="C00000"/>
                </a:solidFill>
                <a:latin typeface="Arial"/>
                <a:cs typeface="Arial"/>
              </a:rPr>
              <a:t>yöntemleri</a:t>
            </a:r>
            <a:endParaRPr sz="2400">
              <a:solidFill>
                <a:prstClr val="black"/>
              </a:solidFill>
              <a:latin typeface="Arial"/>
              <a:cs typeface="Arial"/>
            </a:endParaRPr>
          </a:p>
          <a:p>
            <a:pPr marL="287223" indent="-264948" defTabSz="1688165">
              <a:spcBef>
                <a:spcPts val="369"/>
              </a:spcBef>
              <a:buClr>
                <a:srgbClr val="FF0000"/>
              </a:buClr>
              <a:buSzPct val="53846"/>
              <a:buFont typeface="Wingdings"/>
              <a:buChar char=""/>
              <a:tabLst>
                <a:tab pos="288395" algn="l"/>
              </a:tabLst>
            </a:pPr>
            <a:r>
              <a:rPr sz="2400" spc="-148" dirty="0">
                <a:solidFill>
                  <a:prstClr val="black"/>
                </a:solidFill>
                <a:latin typeface="Arial"/>
                <a:cs typeface="Arial"/>
              </a:rPr>
              <a:t>Sinyal </a:t>
            </a:r>
            <a:r>
              <a:rPr sz="2400" spc="-111" dirty="0">
                <a:solidFill>
                  <a:prstClr val="black"/>
                </a:solidFill>
                <a:latin typeface="Arial"/>
                <a:cs typeface="Arial"/>
              </a:rPr>
              <a:t>kodlama </a:t>
            </a:r>
            <a:r>
              <a:rPr sz="2400" spc="-18" dirty="0">
                <a:solidFill>
                  <a:prstClr val="black"/>
                </a:solidFill>
                <a:latin typeface="Arial"/>
                <a:cs typeface="Arial"/>
              </a:rPr>
              <a:t>kriterleri</a:t>
            </a:r>
            <a:endParaRPr sz="2400">
              <a:solidFill>
                <a:prstClr val="black"/>
              </a:solidFill>
              <a:latin typeface="Arial"/>
              <a:cs typeface="Arial"/>
            </a:endParaRPr>
          </a:p>
          <a:p>
            <a:pPr marL="287223" indent="-264948" defTabSz="1688165">
              <a:spcBef>
                <a:spcPts val="388"/>
              </a:spcBef>
              <a:buClr>
                <a:srgbClr val="FF0000"/>
              </a:buClr>
              <a:buSzPct val="53846"/>
              <a:buFont typeface="Wingdings"/>
              <a:buChar char=""/>
              <a:tabLst>
                <a:tab pos="288395" algn="l"/>
              </a:tabLst>
            </a:pPr>
            <a:r>
              <a:rPr sz="2400" spc="-194" dirty="0">
                <a:solidFill>
                  <a:prstClr val="black"/>
                </a:solidFill>
                <a:latin typeface="Arial"/>
                <a:cs typeface="Arial"/>
              </a:rPr>
              <a:t>Sayısal </a:t>
            </a:r>
            <a:r>
              <a:rPr sz="2400" spc="-55" dirty="0">
                <a:solidFill>
                  <a:prstClr val="black"/>
                </a:solidFill>
                <a:latin typeface="Arial"/>
                <a:cs typeface="Arial"/>
              </a:rPr>
              <a:t>verinin </a:t>
            </a:r>
            <a:r>
              <a:rPr sz="2400" spc="-120" dirty="0">
                <a:solidFill>
                  <a:prstClr val="black"/>
                </a:solidFill>
                <a:latin typeface="Arial"/>
                <a:cs typeface="Arial"/>
              </a:rPr>
              <a:t>analog </a:t>
            </a:r>
            <a:r>
              <a:rPr sz="2400" spc="-111" dirty="0">
                <a:solidFill>
                  <a:prstClr val="black"/>
                </a:solidFill>
                <a:latin typeface="Arial"/>
                <a:cs typeface="Arial"/>
              </a:rPr>
              <a:t>sinyal </a:t>
            </a:r>
            <a:r>
              <a:rPr sz="2400" spc="-37" dirty="0">
                <a:solidFill>
                  <a:prstClr val="black"/>
                </a:solidFill>
                <a:latin typeface="Arial"/>
                <a:cs typeface="Arial"/>
              </a:rPr>
              <a:t>ile</a:t>
            </a:r>
            <a:r>
              <a:rPr sz="2400" spc="-231" dirty="0">
                <a:solidFill>
                  <a:prstClr val="black"/>
                </a:solidFill>
                <a:latin typeface="Arial"/>
                <a:cs typeface="Arial"/>
              </a:rPr>
              <a:t> </a:t>
            </a:r>
            <a:r>
              <a:rPr sz="2400" spc="-9" dirty="0">
                <a:solidFill>
                  <a:prstClr val="black"/>
                </a:solidFill>
                <a:latin typeface="Arial"/>
                <a:cs typeface="Arial"/>
              </a:rPr>
              <a:t>iletimi</a:t>
            </a:r>
            <a:endParaRPr sz="2400">
              <a:solidFill>
                <a:prstClr val="black"/>
              </a:solidFill>
              <a:latin typeface="Arial"/>
              <a:cs typeface="Arial"/>
            </a:endParaRPr>
          </a:p>
          <a:p>
            <a:pPr marL="656509" lvl="1" indent="-213365" defTabSz="1688165">
              <a:spcBef>
                <a:spcPts val="351"/>
              </a:spcBef>
              <a:buClr>
                <a:srgbClr val="3333CC"/>
              </a:buClr>
              <a:buSzPct val="50000"/>
              <a:buFont typeface="Wingdings"/>
              <a:buChar char=""/>
              <a:tabLst>
                <a:tab pos="657681" algn="l"/>
              </a:tabLst>
            </a:pPr>
            <a:r>
              <a:rPr sz="2400" spc="-111" dirty="0">
                <a:solidFill>
                  <a:prstClr val="black"/>
                </a:solidFill>
                <a:latin typeface="Arial"/>
                <a:cs typeface="Arial"/>
              </a:rPr>
              <a:t>Genlik </a:t>
            </a:r>
            <a:r>
              <a:rPr sz="2400" spc="-102" dirty="0">
                <a:solidFill>
                  <a:prstClr val="black"/>
                </a:solidFill>
                <a:latin typeface="Arial"/>
                <a:cs typeface="Arial"/>
              </a:rPr>
              <a:t>kaydırmalı</a:t>
            </a:r>
            <a:r>
              <a:rPr sz="2400" spc="-240"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166" dirty="0">
                <a:solidFill>
                  <a:prstClr val="black"/>
                </a:solidFill>
                <a:latin typeface="Arial"/>
                <a:cs typeface="Arial"/>
              </a:rPr>
              <a:t>Frekans </a:t>
            </a:r>
            <a:r>
              <a:rPr sz="2400" spc="-102" dirty="0">
                <a:solidFill>
                  <a:prstClr val="black"/>
                </a:solidFill>
                <a:latin typeface="Arial"/>
                <a:cs typeface="Arial"/>
              </a:rPr>
              <a:t>kaydırmalı</a:t>
            </a:r>
            <a:r>
              <a:rPr sz="2400" spc="-129"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277" dirty="0">
                <a:solidFill>
                  <a:prstClr val="black"/>
                </a:solidFill>
                <a:latin typeface="Arial"/>
                <a:cs typeface="Arial"/>
              </a:rPr>
              <a:t>Faz </a:t>
            </a:r>
            <a:r>
              <a:rPr sz="2400" spc="-102" dirty="0">
                <a:solidFill>
                  <a:prstClr val="black"/>
                </a:solidFill>
                <a:latin typeface="Arial"/>
                <a:cs typeface="Arial"/>
              </a:rPr>
              <a:t>kaydırmalı</a:t>
            </a:r>
            <a:r>
              <a:rPr sz="2400" spc="28"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287223" indent="-264948" defTabSz="1688165">
              <a:spcBef>
                <a:spcPts val="351"/>
              </a:spcBef>
              <a:buClr>
                <a:srgbClr val="FF0000"/>
              </a:buClr>
              <a:buSzPct val="53846"/>
              <a:buFont typeface="Wingdings"/>
              <a:buChar char=""/>
              <a:tabLst>
                <a:tab pos="288395" algn="l"/>
              </a:tabLst>
            </a:pPr>
            <a:r>
              <a:rPr sz="2400" spc="-138" dirty="0">
                <a:solidFill>
                  <a:prstClr val="black"/>
                </a:solidFill>
                <a:latin typeface="Arial"/>
                <a:cs typeface="Arial"/>
              </a:rPr>
              <a:t>Analog </a:t>
            </a:r>
            <a:r>
              <a:rPr sz="2400" spc="-55" dirty="0">
                <a:solidFill>
                  <a:prstClr val="black"/>
                </a:solidFill>
                <a:latin typeface="Arial"/>
                <a:cs typeface="Arial"/>
              </a:rPr>
              <a:t>verinin </a:t>
            </a:r>
            <a:r>
              <a:rPr sz="2400" spc="-129" dirty="0">
                <a:solidFill>
                  <a:prstClr val="black"/>
                </a:solidFill>
                <a:latin typeface="Arial"/>
                <a:cs typeface="Arial"/>
              </a:rPr>
              <a:t>analog </a:t>
            </a:r>
            <a:r>
              <a:rPr sz="2400" spc="-111" dirty="0">
                <a:solidFill>
                  <a:prstClr val="black"/>
                </a:solidFill>
                <a:latin typeface="Arial"/>
                <a:cs typeface="Arial"/>
              </a:rPr>
              <a:t>sinyal </a:t>
            </a:r>
            <a:r>
              <a:rPr sz="2400" spc="-46" dirty="0">
                <a:solidFill>
                  <a:prstClr val="black"/>
                </a:solidFill>
                <a:latin typeface="Arial"/>
                <a:cs typeface="Arial"/>
              </a:rPr>
              <a:t>ile</a:t>
            </a:r>
            <a:r>
              <a:rPr sz="2400" spc="-203" dirty="0">
                <a:solidFill>
                  <a:prstClr val="black"/>
                </a:solidFill>
                <a:latin typeface="Arial"/>
                <a:cs typeface="Arial"/>
              </a:rPr>
              <a:t> </a:t>
            </a:r>
            <a:r>
              <a:rPr sz="2400" spc="-9" dirty="0">
                <a:solidFill>
                  <a:prstClr val="black"/>
                </a:solidFill>
                <a:latin typeface="Arial"/>
                <a:cs typeface="Arial"/>
              </a:rPr>
              <a:t>iletimi</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111" dirty="0">
                <a:solidFill>
                  <a:prstClr val="black"/>
                </a:solidFill>
                <a:latin typeface="Arial"/>
                <a:cs typeface="Arial"/>
              </a:rPr>
              <a:t>Genlik</a:t>
            </a:r>
            <a:r>
              <a:rPr sz="2400" spc="-138"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a:p>
            <a:pPr marL="656509" lvl="1" indent="-213365" defTabSz="1688165">
              <a:spcBef>
                <a:spcPts val="572"/>
              </a:spcBef>
              <a:buClr>
                <a:srgbClr val="3333CC"/>
              </a:buClr>
              <a:buSzPct val="50000"/>
              <a:buFont typeface="Wingdings"/>
              <a:buChar char=""/>
              <a:tabLst>
                <a:tab pos="657681" algn="l"/>
              </a:tabLst>
            </a:pPr>
            <a:r>
              <a:rPr sz="2400" spc="-166" dirty="0">
                <a:solidFill>
                  <a:prstClr val="black"/>
                </a:solidFill>
                <a:latin typeface="Arial"/>
                <a:cs typeface="Arial"/>
              </a:rPr>
              <a:t>Frekans</a:t>
            </a:r>
            <a:r>
              <a:rPr sz="2400" spc="-157"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a:p>
            <a:pPr marL="656509" lvl="1" indent="-213365" defTabSz="1688165">
              <a:spcBef>
                <a:spcPts val="582"/>
              </a:spcBef>
              <a:buClr>
                <a:srgbClr val="3333CC"/>
              </a:buClr>
              <a:buSzPct val="50000"/>
              <a:buFont typeface="Wingdings"/>
              <a:buChar char=""/>
              <a:tabLst>
                <a:tab pos="657681" algn="l"/>
              </a:tabLst>
            </a:pPr>
            <a:r>
              <a:rPr sz="2400" spc="-277" dirty="0">
                <a:solidFill>
                  <a:prstClr val="black"/>
                </a:solidFill>
                <a:latin typeface="Arial"/>
                <a:cs typeface="Arial"/>
              </a:rPr>
              <a:t>Faz</a:t>
            </a:r>
            <a:r>
              <a:rPr sz="2400" spc="-157"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p:txBody>
      </p:sp>
      <p:sp>
        <p:nvSpPr>
          <p:cNvPr id="11" name="object 11"/>
          <p:cNvSpPr txBox="1">
            <a:spLocks noGrp="1"/>
          </p:cNvSpPr>
          <p:nvPr>
            <p:ph type="title"/>
          </p:nvPr>
        </p:nvSpPr>
        <p:spPr>
          <a:xfrm>
            <a:off x="1556261" y="648536"/>
            <a:ext cx="3326465" cy="422660"/>
          </a:xfrm>
          <a:prstGeom prst="rect">
            <a:avLst/>
          </a:prstGeom>
        </p:spPr>
        <p:txBody>
          <a:bodyPr vert="horz" wrap="square" lIns="0" tIns="24618" rIns="0" bIns="0" rtlCol="0">
            <a:spAutoFit/>
          </a:bodyPr>
          <a:lstStyle/>
          <a:p>
            <a:pPr marL="23447">
              <a:spcBef>
                <a:spcPts val="194"/>
              </a:spcBef>
            </a:pPr>
            <a:r>
              <a:rPr spc="-185" dirty="0"/>
              <a:t>Ders</a:t>
            </a:r>
            <a:r>
              <a:rPr spc="-277" dirty="0"/>
              <a:t> </a:t>
            </a:r>
            <a:r>
              <a:rPr spc="-92" dirty="0"/>
              <a:t>konuları</a:t>
            </a:r>
          </a:p>
        </p:txBody>
      </p:sp>
      <p:sp>
        <p:nvSpPr>
          <p:cNvPr id="12" name="object 12"/>
          <p:cNvSpPr/>
          <p:nvPr/>
        </p:nvSpPr>
        <p:spPr>
          <a:xfrm>
            <a:off x="562" y="265552"/>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br>
              <a:rPr lang="en-US" dirty="0"/>
            </a:br>
            <a:r>
              <a:rPr lang="en-US" dirty="0"/>
              <a:t>modulation techniques</a:t>
            </a:r>
          </a:p>
        </p:txBody>
      </p:sp>
      <p:sp>
        <p:nvSpPr>
          <p:cNvPr id="7"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2</a:t>
            </a:fld>
            <a:endParaRPr lang="en-US" sz="1200" dirty="0">
              <a:latin typeface="Times New Roman"/>
              <a:cs typeface="Times New Roman"/>
            </a:endParaRPr>
          </a:p>
        </p:txBody>
      </p:sp>
    </p:spTree>
    <p:extLst>
      <p:ext uri="{BB962C8B-B14F-4D97-AF65-F5344CB8AC3E}">
        <p14:creationId xmlns:p14="http://schemas.microsoft.com/office/powerpoint/2010/main" val="678839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FC639EA7-706A-423D-9451-EDE9300EB862}"/>
              </a:ext>
            </a:extLst>
          </p:cNvPr>
          <p:cNvPicPr>
            <a:picLocks noChangeAspect="1"/>
          </p:cNvPicPr>
          <p:nvPr/>
        </p:nvPicPr>
        <p:blipFill rotWithShape="1">
          <a:blip r:embed="rId3"/>
          <a:srcRect r="-1" b="705"/>
          <a:stretch/>
        </p:blipFill>
        <p:spPr>
          <a:xfrm>
            <a:off x="1259462" y="138543"/>
            <a:ext cx="6322399" cy="4188589"/>
          </a:xfrm>
          <a:prstGeom prst="rect">
            <a:avLst/>
          </a:prstGeom>
          <a:noFill/>
        </p:spPr>
      </p:pic>
      <p:sp>
        <p:nvSpPr>
          <p:cNvPr id="26" name="Text Placeholder 3">
            <a:extLst>
              <a:ext uri="{FF2B5EF4-FFF2-40B4-BE49-F238E27FC236}">
                <a16:creationId xmlns:a16="http://schemas.microsoft.com/office/drawing/2014/main" id="{B2848CD3-F8F9-4AD4-5037-262DDB80FE04}"/>
              </a:ext>
            </a:extLst>
          </p:cNvPr>
          <p:cNvSpPr>
            <a:spLocks noGrp="1"/>
          </p:cNvSpPr>
          <p:nvPr>
            <p:ph type="body" sz="half" idx="2"/>
          </p:nvPr>
        </p:nvSpPr>
        <p:spPr>
          <a:xfrm>
            <a:off x="461818" y="6356349"/>
            <a:ext cx="5225473" cy="365125"/>
          </a:xfrm>
        </p:spPr>
        <p:txBody>
          <a:bodyPr/>
          <a:lstStyle/>
          <a:p>
            <a:endParaRPr lang="en-US"/>
          </a:p>
        </p:txBody>
      </p:sp>
      <p:sp>
        <p:nvSpPr>
          <p:cNvPr id="4" name="Slide Number Placeholder 5" hidden="1"/>
          <p:cNvSpPr>
            <a:spLocks noGrp="1"/>
          </p:cNvSpPr>
          <p:nvPr>
            <p:ph type="sldNum" sz="quarter" idx="4294967295"/>
          </p:nvPr>
        </p:nvSpPr>
        <p:spPr>
          <a:xfrm>
            <a:off x="5449455" y="6356350"/>
            <a:ext cx="3237345" cy="365125"/>
          </a:xfrm>
          <a:prstGeom prst="rect">
            <a:avLst/>
          </a:prstGeom>
        </p:spPr>
        <p:txBody>
          <a:bodyPr/>
          <a:lstStyle/>
          <a:p>
            <a:pPr algn="r">
              <a:spcAft>
                <a:spcPts val="600"/>
              </a:spcAft>
            </a:pPr>
            <a:r>
              <a:rPr lang="en-US" sz="1200">
                <a:latin typeface="Times New Roman"/>
                <a:cs typeface="Times New Roman"/>
              </a:rPr>
              <a:t>Signal Encoding Techniques 7-</a:t>
            </a:r>
            <a:fld id="{46E48147-4DBD-E646-92C0-0C9D8AFD71A7}" type="slidenum">
              <a:rPr lang="en-US" sz="1200" smtClean="0">
                <a:latin typeface="Times New Roman"/>
                <a:cs typeface="Times New Roman"/>
              </a:rPr>
              <a:pPr algn="r">
                <a:spcAft>
                  <a:spcPts val="600"/>
                </a:spcAft>
              </a:pPr>
              <a:t>20</a:t>
            </a:fld>
            <a:endParaRPr lang="en-US" sz="1200">
              <a:latin typeface="Times New Roman"/>
              <a:cs typeface="Times New Roman"/>
            </a:endParaRPr>
          </a:p>
        </p:txBody>
      </p:sp>
      <p:sp>
        <p:nvSpPr>
          <p:cNvPr id="18" name="Text Placeholder 3">
            <a:extLst>
              <a:ext uri="{FF2B5EF4-FFF2-40B4-BE49-F238E27FC236}">
                <a16:creationId xmlns:a16="http://schemas.microsoft.com/office/drawing/2014/main" id="{64EAB78B-0C89-3782-F05A-F721906E54C1}"/>
              </a:ext>
            </a:extLst>
          </p:cNvPr>
          <p:cNvSpPr>
            <a:spLocks noGrp="1"/>
          </p:cNvSpPr>
          <p:nvPr>
            <p:ph type="body" sz="half" idx="2"/>
          </p:nvPr>
        </p:nvSpPr>
        <p:spPr>
          <a:xfrm>
            <a:off x="461818" y="4327133"/>
            <a:ext cx="7968198" cy="2029216"/>
          </a:xfrm>
        </p:spPr>
        <p:txBody>
          <a:bodyPr>
            <a:normAutofit/>
          </a:bodyPr>
          <a:lstStyle/>
          <a:p>
            <a:r>
              <a:rPr lang="en-US" sz="1800" b="1" dirty="0"/>
              <a:t>At first for short distance; distances increased over time</a:t>
            </a:r>
          </a:p>
          <a:p>
            <a:r>
              <a:rPr lang="en-US" sz="1800" b="1" dirty="0"/>
              <a:t>Desire to see more data at the same time</a:t>
            </a:r>
          </a:p>
          <a:p>
            <a:r>
              <a:rPr lang="en-US" sz="1800" b="1" dirty="0"/>
              <a:t>Smaller antenna size</a:t>
            </a:r>
          </a:p>
          <a:p>
            <a:r>
              <a:rPr lang="en-US" sz="1800" b="1" dirty="0"/>
              <a:t>Less power consumption</a:t>
            </a:r>
          </a:p>
          <a:p>
            <a:r>
              <a:rPr lang="en-US" sz="1800" b="1" dirty="0"/>
              <a:t>Increasing the frequency also increases the amount of power required for the system in direct proportion.</a:t>
            </a:r>
          </a:p>
        </p:txBody>
      </p:sp>
    </p:spTree>
    <p:extLst>
      <p:ext uri="{BB962C8B-B14F-4D97-AF65-F5344CB8AC3E}">
        <p14:creationId xmlns:p14="http://schemas.microsoft.com/office/powerpoint/2010/main" val="1928859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9041305" y="6410882"/>
            <a:ext cx="107850" cy="166885"/>
          </a:xfrm>
          <a:prstGeom prst="rect">
            <a:avLst/>
          </a:prstGeom>
        </p:spPr>
        <p:txBody>
          <a:bodyPr vert="horz" wrap="square" lIns="0" tIns="24618" rIns="0" bIns="0" rtlCol="0">
            <a:spAutoFit/>
          </a:bodyPr>
          <a:lstStyle/>
          <a:p>
            <a:pPr marL="23447" defTabSz="1688165">
              <a:spcBef>
                <a:spcPts val="194"/>
              </a:spcBef>
            </a:pPr>
            <a:r>
              <a:rPr sz="923" spc="-46" dirty="0">
                <a:solidFill>
                  <a:srgbClr val="808080"/>
                </a:solidFill>
                <a:latin typeface="Arial"/>
                <a:cs typeface="Arial"/>
              </a:rPr>
              <a:t>3</a:t>
            </a:r>
            <a:endParaRPr sz="923">
              <a:solidFill>
                <a:prstClr val="black"/>
              </a:solidFill>
              <a:latin typeface="Arial"/>
              <a:cs typeface="Arial"/>
            </a:endParaRPr>
          </a:p>
        </p:txBody>
      </p:sp>
      <p:sp>
        <p:nvSpPr>
          <p:cNvPr id="10" name="object 10"/>
          <p:cNvSpPr txBox="1"/>
          <p:nvPr/>
        </p:nvSpPr>
        <p:spPr>
          <a:xfrm>
            <a:off x="61521" y="1275705"/>
            <a:ext cx="8886092" cy="4485252"/>
          </a:xfrm>
          <a:prstGeom prst="rect">
            <a:avLst/>
          </a:prstGeom>
        </p:spPr>
        <p:txBody>
          <a:bodyPr vert="horz" wrap="square" lIns="0" tIns="22274" rIns="0" bIns="0" rtlCol="0">
            <a:spAutoFit/>
          </a:bodyPr>
          <a:lstStyle/>
          <a:p>
            <a:pPr marL="341150" marR="504105" indent="-318876" defTabSz="1688165">
              <a:spcBef>
                <a:spcPts val="175"/>
              </a:spcBef>
              <a:buClr>
                <a:srgbClr val="3333CC"/>
              </a:buClr>
              <a:buSzPct val="57692"/>
              <a:buFont typeface="Wingdings"/>
              <a:buChar char=""/>
              <a:tabLst>
                <a:tab pos="342322" algn="l"/>
              </a:tabLst>
            </a:pPr>
            <a:r>
              <a:rPr lang="en-US" sz="2000" b="1" spc="-83" dirty="0">
                <a:solidFill>
                  <a:prstClr val="black"/>
                </a:solidFill>
                <a:latin typeface="Arial"/>
                <a:cs typeface="Arial"/>
              </a:rPr>
              <a:t>Depending on the characteristics of the transmission medium, the signal that can be transmitted can be analog or digital.</a:t>
            </a:r>
          </a:p>
          <a:p>
            <a:pPr marL="341150" marR="504105" indent="-318876" defTabSz="1688165">
              <a:spcBef>
                <a:spcPts val="175"/>
              </a:spcBef>
              <a:buClr>
                <a:srgbClr val="3333CC"/>
              </a:buClr>
              <a:buSzPct val="57692"/>
              <a:buFont typeface="Wingdings"/>
              <a:buChar char=""/>
              <a:tabLst>
                <a:tab pos="342322" algn="l"/>
              </a:tabLst>
            </a:pPr>
            <a:r>
              <a:rPr lang="en-US" sz="2000" b="1" spc="-83" dirty="0">
                <a:solidFill>
                  <a:prstClr val="black"/>
                </a:solidFill>
                <a:latin typeface="Arial"/>
                <a:cs typeface="Arial"/>
              </a:rPr>
              <a:t>Distortions caused by noise in the transmission medium</a:t>
            </a:r>
          </a:p>
          <a:p>
            <a:pPr marL="341150" marR="504105" indent="-318876" defTabSz="1688165">
              <a:spcBef>
                <a:spcPts val="175"/>
              </a:spcBef>
              <a:buClr>
                <a:srgbClr val="3333CC"/>
              </a:buClr>
              <a:buSzPct val="57692"/>
              <a:buFont typeface="Wingdings"/>
              <a:buChar char=""/>
              <a:tabLst>
                <a:tab pos="342322" algn="l"/>
              </a:tabLst>
            </a:pPr>
            <a:r>
              <a:rPr lang="en-US" sz="2000" b="1" spc="-83" dirty="0">
                <a:solidFill>
                  <a:prstClr val="black"/>
                </a:solidFill>
                <a:latin typeface="Arial"/>
                <a:cs typeface="Arial"/>
              </a:rPr>
              <a:t>It is tried to be corrected with amplifiers or repeaters.</a:t>
            </a:r>
          </a:p>
          <a:p>
            <a:pPr marL="341150" marR="504105" indent="-318876" defTabSz="1688165">
              <a:spcBef>
                <a:spcPts val="175"/>
              </a:spcBef>
              <a:buClr>
                <a:srgbClr val="3333CC"/>
              </a:buClr>
              <a:buSzPct val="57692"/>
              <a:buFont typeface="Wingdings"/>
              <a:buChar char=""/>
              <a:tabLst>
                <a:tab pos="342322" algn="l"/>
              </a:tabLst>
            </a:pPr>
            <a:r>
              <a:rPr lang="en-US" sz="2000" b="1" spc="-83" dirty="0">
                <a:solidFill>
                  <a:prstClr val="black"/>
                </a:solidFill>
                <a:latin typeface="Arial"/>
                <a:cs typeface="Arial"/>
              </a:rPr>
              <a:t>Distortions above a certain level cannot be corrected without re-requesting the original signal from the source.</a:t>
            </a:r>
          </a:p>
          <a:p>
            <a:pPr marL="341150" marR="504105" indent="-318876" defTabSz="1688165">
              <a:spcBef>
                <a:spcPts val="175"/>
              </a:spcBef>
              <a:buClr>
                <a:srgbClr val="3333CC"/>
              </a:buClr>
              <a:buSzPct val="57692"/>
              <a:buFont typeface="Wingdings"/>
              <a:buChar char=""/>
              <a:tabLst>
                <a:tab pos="342322" algn="l"/>
              </a:tabLst>
            </a:pPr>
            <a:r>
              <a:rPr lang="en-US" sz="2000" b="1" spc="-83" dirty="0">
                <a:solidFill>
                  <a:prstClr val="black"/>
                </a:solidFill>
                <a:latin typeface="Arial"/>
                <a:cs typeface="Arial"/>
              </a:rPr>
              <a:t>Even if the appropriate signal is selected according to the characteristics of the transmission medium, the frequency to be used is very important.</a:t>
            </a:r>
          </a:p>
          <a:p>
            <a:pPr marL="341150" marR="504105" indent="-318876" defTabSz="1688165">
              <a:spcBef>
                <a:spcPts val="175"/>
              </a:spcBef>
              <a:buClr>
                <a:srgbClr val="3333CC"/>
              </a:buClr>
              <a:buSzPct val="57692"/>
              <a:buFont typeface="Wingdings"/>
              <a:buChar char=""/>
              <a:tabLst>
                <a:tab pos="342322" algn="l"/>
              </a:tabLst>
            </a:pPr>
            <a:r>
              <a:rPr lang="en-US" sz="2000" b="1" spc="-83" dirty="0">
                <a:solidFill>
                  <a:prstClr val="black"/>
                </a:solidFill>
                <a:latin typeface="Arial"/>
                <a:cs typeface="Arial"/>
              </a:rPr>
              <a:t>Whether the transmission medium is guided or unguided and its physical properties determine the frequency range that it can pass well or not.</a:t>
            </a:r>
          </a:p>
          <a:p>
            <a:pPr marL="341150" marR="504105" indent="-318876" defTabSz="1688165">
              <a:spcBef>
                <a:spcPts val="175"/>
              </a:spcBef>
              <a:buClr>
                <a:srgbClr val="3333CC"/>
              </a:buClr>
              <a:buSzPct val="57692"/>
              <a:buFont typeface="Wingdings"/>
              <a:buChar char=""/>
              <a:tabLst>
                <a:tab pos="342322" algn="l"/>
              </a:tabLst>
            </a:pPr>
            <a:r>
              <a:rPr lang="en-US" sz="2000" b="1" spc="-83" dirty="0">
                <a:solidFill>
                  <a:prstClr val="black"/>
                </a:solidFill>
                <a:latin typeface="Arial"/>
                <a:cs typeface="Arial"/>
              </a:rPr>
              <a:t>Analog signals are used in wireless communication and attempts are made to reduce the antenna size by using signals above a certain frequency.</a:t>
            </a:r>
            <a:endParaRPr sz="2000" dirty="0">
              <a:solidFill>
                <a:prstClr val="black"/>
              </a:solidFill>
              <a:latin typeface="Arial"/>
              <a:cs typeface="Arial"/>
            </a:endParaRPr>
          </a:p>
        </p:txBody>
      </p:sp>
      <p:sp>
        <p:nvSpPr>
          <p:cNvPr id="11" name="object 11"/>
          <p:cNvSpPr txBox="1">
            <a:spLocks noGrp="1"/>
          </p:cNvSpPr>
          <p:nvPr>
            <p:ph type="title"/>
          </p:nvPr>
        </p:nvSpPr>
        <p:spPr>
          <a:xfrm>
            <a:off x="905489" y="631874"/>
            <a:ext cx="4813495" cy="421476"/>
          </a:xfrm>
          <a:prstGeom prst="rect">
            <a:avLst/>
          </a:prstGeom>
        </p:spPr>
        <p:txBody>
          <a:bodyPr vert="horz" wrap="square" lIns="0" tIns="23446" rIns="0" bIns="0" rtlCol="0">
            <a:spAutoFit/>
          </a:bodyPr>
          <a:lstStyle/>
          <a:p>
            <a:pPr marL="23447">
              <a:spcBef>
                <a:spcPts val="185"/>
              </a:spcBef>
            </a:pPr>
            <a:r>
              <a:rPr spc="-157" dirty="0"/>
              <a:t>Kodlama ve </a:t>
            </a:r>
            <a:r>
              <a:rPr spc="-120" dirty="0"/>
              <a:t>modülasyon</a:t>
            </a:r>
            <a:r>
              <a:rPr spc="-268" dirty="0"/>
              <a:t> </a:t>
            </a:r>
            <a:r>
              <a:rPr spc="-55" dirty="0"/>
              <a:t>yöntemleri</a:t>
            </a:r>
          </a:p>
        </p:txBody>
      </p:sp>
      <p:sp>
        <p:nvSpPr>
          <p:cNvPr id="12" name="object 12"/>
          <p:cNvSpPr/>
          <p:nvPr/>
        </p:nvSpPr>
        <p:spPr>
          <a:xfrm>
            <a:off x="562" y="264474"/>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9041305" y="6412100"/>
            <a:ext cx="107850" cy="166885"/>
          </a:xfrm>
          <a:prstGeom prst="rect">
            <a:avLst/>
          </a:prstGeom>
        </p:spPr>
        <p:txBody>
          <a:bodyPr vert="horz" wrap="square" lIns="0" tIns="24618" rIns="0" bIns="0" rtlCol="0">
            <a:spAutoFit/>
          </a:bodyPr>
          <a:lstStyle/>
          <a:p>
            <a:pPr marL="23447" defTabSz="1688165">
              <a:spcBef>
                <a:spcPts val="194"/>
              </a:spcBef>
            </a:pPr>
            <a:r>
              <a:rPr sz="923" spc="-46" dirty="0">
                <a:solidFill>
                  <a:srgbClr val="808080"/>
                </a:solidFill>
                <a:latin typeface="Arial"/>
                <a:cs typeface="Arial"/>
              </a:rPr>
              <a:t>4</a:t>
            </a:r>
            <a:endParaRPr sz="923">
              <a:solidFill>
                <a:prstClr val="black"/>
              </a:solidFill>
              <a:latin typeface="Arial"/>
              <a:cs typeface="Arial"/>
            </a:endParaRPr>
          </a:p>
        </p:txBody>
      </p:sp>
      <p:sp>
        <p:nvSpPr>
          <p:cNvPr id="10" name="object 10"/>
          <p:cNvSpPr txBox="1"/>
          <p:nvPr/>
        </p:nvSpPr>
        <p:spPr>
          <a:xfrm>
            <a:off x="61521" y="1276878"/>
            <a:ext cx="8876714" cy="2761703"/>
          </a:xfrm>
          <a:prstGeom prst="rect">
            <a:avLst/>
          </a:prstGeom>
        </p:spPr>
        <p:txBody>
          <a:bodyPr vert="horz" wrap="square" lIns="0" tIns="22274" rIns="0" bIns="0" rtlCol="0">
            <a:spAutoFit/>
          </a:bodyPr>
          <a:lstStyle/>
          <a:p>
            <a:pPr marL="341150" marR="9379" indent="-318876" algn="just" defTabSz="1688165">
              <a:spcBef>
                <a:spcPts val="175"/>
              </a:spcBef>
              <a:buClr>
                <a:srgbClr val="3333CC"/>
              </a:buClr>
              <a:buSzPct val="57692"/>
              <a:buFont typeface="Wingdings"/>
              <a:buChar char=""/>
              <a:tabLst>
                <a:tab pos="342322" algn="l"/>
              </a:tabLst>
            </a:pPr>
            <a:r>
              <a:rPr sz="2400" spc="-203" dirty="0">
                <a:solidFill>
                  <a:prstClr val="black"/>
                </a:solidFill>
                <a:latin typeface="Arial"/>
                <a:cs typeface="Arial"/>
              </a:rPr>
              <a:t>Sayısal </a:t>
            </a:r>
            <a:r>
              <a:rPr sz="2400" spc="-18" dirty="0">
                <a:solidFill>
                  <a:prstClr val="black"/>
                </a:solidFill>
                <a:latin typeface="Arial"/>
                <a:cs typeface="Arial"/>
              </a:rPr>
              <a:t>bir </a:t>
            </a:r>
            <a:r>
              <a:rPr sz="2400" spc="-55" dirty="0">
                <a:solidFill>
                  <a:prstClr val="black"/>
                </a:solidFill>
                <a:latin typeface="Arial"/>
                <a:cs typeface="Arial"/>
              </a:rPr>
              <a:t>veri </a:t>
            </a:r>
            <a:r>
              <a:rPr sz="2400" spc="-166" dirty="0">
                <a:solidFill>
                  <a:prstClr val="black"/>
                </a:solidFill>
                <a:latin typeface="Arial"/>
                <a:cs typeface="Arial"/>
              </a:rPr>
              <a:t>sayısal </a:t>
            </a:r>
            <a:r>
              <a:rPr sz="2400" spc="-111" dirty="0">
                <a:solidFill>
                  <a:prstClr val="black"/>
                </a:solidFill>
                <a:latin typeface="Arial"/>
                <a:cs typeface="Arial"/>
              </a:rPr>
              <a:t>sinyal </a:t>
            </a:r>
            <a:r>
              <a:rPr sz="2400" spc="-83" dirty="0">
                <a:solidFill>
                  <a:prstClr val="black"/>
                </a:solidFill>
                <a:latin typeface="Arial"/>
                <a:cs typeface="Arial"/>
              </a:rPr>
              <a:t>kullanılarak iletilecekse gönderici </a:t>
            </a:r>
            <a:r>
              <a:rPr sz="2400" spc="-37" dirty="0">
                <a:solidFill>
                  <a:prstClr val="black"/>
                </a:solidFill>
                <a:latin typeface="Arial"/>
                <a:cs typeface="Arial"/>
              </a:rPr>
              <a:t>tarafta  </a:t>
            </a:r>
            <a:r>
              <a:rPr sz="2400" b="1" spc="-210" dirty="0">
                <a:solidFill>
                  <a:prstClr val="black"/>
                </a:solidFill>
                <a:latin typeface="Arial"/>
                <a:cs typeface="Arial"/>
              </a:rPr>
              <a:t>sayısal </a:t>
            </a:r>
            <a:r>
              <a:rPr sz="2400" b="1" spc="-185" dirty="0">
                <a:solidFill>
                  <a:prstClr val="black"/>
                </a:solidFill>
                <a:latin typeface="Arial"/>
                <a:cs typeface="Arial"/>
              </a:rPr>
              <a:t>veya </a:t>
            </a:r>
            <a:r>
              <a:rPr sz="2400" b="1" spc="-102" dirty="0">
                <a:solidFill>
                  <a:prstClr val="black"/>
                </a:solidFill>
                <a:latin typeface="Trebuchet MS"/>
                <a:cs typeface="Trebuchet MS"/>
              </a:rPr>
              <a:t>analog </a:t>
            </a:r>
            <a:r>
              <a:rPr sz="2400" b="1" spc="-138" dirty="0">
                <a:solidFill>
                  <a:prstClr val="black"/>
                </a:solidFill>
                <a:latin typeface="Arial"/>
                <a:cs typeface="Arial"/>
              </a:rPr>
              <a:t>veriyi </a:t>
            </a:r>
            <a:r>
              <a:rPr sz="2400" b="1" spc="-210" dirty="0">
                <a:solidFill>
                  <a:prstClr val="black"/>
                </a:solidFill>
                <a:latin typeface="Arial"/>
                <a:cs typeface="Arial"/>
              </a:rPr>
              <a:t>sayısal </a:t>
            </a:r>
            <a:r>
              <a:rPr sz="2400" b="1" spc="-175" dirty="0">
                <a:solidFill>
                  <a:prstClr val="black"/>
                </a:solidFill>
                <a:latin typeface="Arial"/>
                <a:cs typeface="Arial"/>
              </a:rPr>
              <a:t>sinyale dönüştürmek </a:t>
            </a:r>
            <a:r>
              <a:rPr sz="2400" spc="-65" dirty="0">
                <a:solidFill>
                  <a:prstClr val="black"/>
                </a:solidFill>
                <a:latin typeface="Arial"/>
                <a:cs typeface="Arial"/>
              </a:rPr>
              <a:t>için </a:t>
            </a:r>
            <a:r>
              <a:rPr sz="2400" b="1" spc="-166" dirty="0">
                <a:solidFill>
                  <a:prstClr val="black"/>
                </a:solidFill>
                <a:latin typeface="Arial"/>
                <a:cs typeface="Arial"/>
              </a:rPr>
              <a:t>kodlayıcı  </a:t>
            </a:r>
            <a:r>
              <a:rPr sz="2400" b="1" spc="-157" dirty="0">
                <a:solidFill>
                  <a:prstClr val="black"/>
                </a:solidFill>
                <a:latin typeface="Trebuchet MS"/>
                <a:cs typeface="Trebuchet MS"/>
              </a:rPr>
              <a:t>(encoder) </a:t>
            </a:r>
            <a:r>
              <a:rPr sz="2400" spc="-65" dirty="0">
                <a:solidFill>
                  <a:prstClr val="black"/>
                </a:solidFill>
                <a:latin typeface="Arial"/>
                <a:cs typeface="Arial"/>
              </a:rPr>
              <a:t>kullanılır.</a:t>
            </a:r>
            <a:endParaRPr sz="2400">
              <a:solidFill>
                <a:prstClr val="black"/>
              </a:solidFill>
              <a:latin typeface="Arial"/>
              <a:cs typeface="Arial"/>
            </a:endParaRPr>
          </a:p>
          <a:p>
            <a:pPr marL="341150" marR="330599" indent="-318876" defTabSz="1688165">
              <a:spcBef>
                <a:spcPts val="582"/>
              </a:spcBef>
              <a:buClr>
                <a:srgbClr val="3333CC"/>
              </a:buClr>
              <a:buSzPct val="57692"/>
              <a:buFont typeface="Wingdings"/>
              <a:buChar char=""/>
              <a:tabLst>
                <a:tab pos="342322" algn="l"/>
              </a:tabLst>
            </a:pPr>
            <a:r>
              <a:rPr sz="2400" spc="-129" dirty="0">
                <a:solidFill>
                  <a:prstClr val="black"/>
                </a:solidFill>
                <a:latin typeface="Arial"/>
                <a:cs typeface="Arial"/>
              </a:rPr>
              <a:t>Alıcı </a:t>
            </a:r>
            <a:r>
              <a:rPr sz="2400" spc="-37" dirty="0">
                <a:solidFill>
                  <a:prstClr val="black"/>
                </a:solidFill>
                <a:latin typeface="Arial"/>
                <a:cs typeface="Arial"/>
              </a:rPr>
              <a:t>tarafta </a:t>
            </a:r>
            <a:r>
              <a:rPr sz="2400" spc="-138" dirty="0">
                <a:solidFill>
                  <a:prstClr val="black"/>
                </a:solidFill>
                <a:latin typeface="Arial"/>
                <a:cs typeface="Arial"/>
              </a:rPr>
              <a:t>ise </a:t>
            </a:r>
            <a:r>
              <a:rPr sz="2400" b="1" spc="-210" dirty="0">
                <a:solidFill>
                  <a:prstClr val="black"/>
                </a:solidFill>
                <a:latin typeface="Arial"/>
                <a:cs typeface="Arial"/>
              </a:rPr>
              <a:t>sayısal </a:t>
            </a:r>
            <a:r>
              <a:rPr sz="2400" b="1" spc="-175" dirty="0">
                <a:solidFill>
                  <a:prstClr val="black"/>
                </a:solidFill>
                <a:latin typeface="Arial"/>
                <a:cs typeface="Arial"/>
              </a:rPr>
              <a:t>sinyali </a:t>
            </a:r>
            <a:r>
              <a:rPr sz="2400" b="1" spc="-210" dirty="0">
                <a:solidFill>
                  <a:prstClr val="black"/>
                </a:solidFill>
                <a:latin typeface="Arial"/>
                <a:cs typeface="Arial"/>
              </a:rPr>
              <a:t>sayısal </a:t>
            </a:r>
            <a:r>
              <a:rPr sz="2400" b="1" spc="-148" dirty="0">
                <a:solidFill>
                  <a:prstClr val="black"/>
                </a:solidFill>
                <a:latin typeface="Arial"/>
                <a:cs typeface="Arial"/>
              </a:rPr>
              <a:t>veriye </a:t>
            </a:r>
            <a:r>
              <a:rPr sz="2400" b="1" spc="-175" dirty="0">
                <a:solidFill>
                  <a:prstClr val="black"/>
                </a:solidFill>
                <a:latin typeface="Arial"/>
                <a:cs typeface="Arial"/>
              </a:rPr>
              <a:t>dönüştürmek </a:t>
            </a:r>
            <a:r>
              <a:rPr sz="2400" spc="-65" dirty="0">
                <a:solidFill>
                  <a:prstClr val="black"/>
                </a:solidFill>
                <a:latin typeface="Arial"/>
                <a:cs typeface="Arial"/>
              </a:rPr>
              <a:t>için </a:t>
            </a:r>
            <a:r>
              <a:rPr sz="2400" b="1" spc="-120" dirty="0">
                <a:solidFill>
                  <a:prstClr val="black"/>
                </a:solidFill>
                <a:latin typeface="Trebuchet MS"/>
                <a:cs typeface="Trebuchet MS"/>
              </a:rPr>
              <a:t>kod  </a:t>
            </a:r>
            <a:r>
              <a:rPr sz="2400" b="1" spc="-258" dirty="0">
                <a:solidFill>
                  <a:prstClr val="black"/>
                </a:solidFill>
                <a:latin typeface="Arial"/>
                <a:cs typeface="Arial"/>
              </a:rPr>
              <a:t>çözücü </a:t>
            </a:r>
            <a:r>
              <a:rPr sz="2400" b="1" spc="-148" dirty="0">
                <a:solidFill>
                  <a:prstClr val="black"/>
                </a:solidFill>
                <a:latin typeface="Arial"/>
                <a:cs typeface="Arial"/>
              </a:rPr>
              <a:t>(</a:t>
            </a:r>
            <a:r>
              <a:rPr sz="2400" b="1" spc="-148" dirty="0">
                <a:solidFill>
                  <a:prstClr val="black"/>
                </a:solidFill>
                <a:latin typeface="Trebuchet MS"/>
                <a:cs typeface="Trebuchet MS"/>
              </a:rPr>
              <a:t>decoder) </a:t>
            </a:r>
            <a:r>
              <a:rPr sz="2400" spc="-102" dirty="0">
                <a:solidFill>
                  <a:prstClr val="black"/>
                </a:solidFill>
                <a:latin typeface="Arial"/>
                <a:cs typeface="Arial"/>
              </a:rPr>
              <a:t>elemanlarına </a:t>
            </a:r>
            <a:r>
              <a:rPr sz="2400" spc="-65" dirty="0">
                <a:solidFill>
                  <a:prstClr val="black"/>
                </a:solidFill>
                <a:latin typeface="Arial"/>
                <a:cs typeface="Arial"/>
              </a:rPr>
              <a:t>ihtiyaç</a:t>
            </a:r>
            <a:r>
              <a:rPr sz="2400" spc="28" dirty="0">
                <a:solidFill>
                  <a:prstClr val="black"/>
                </a:solidFill>
                <a:latin typeface="Arial"/>
                <a:cs typeface="Arial"/>
              </a:rPr>
              <a:t> </a:t>
            </a:r>
            <a:r>
              <a:rPr sz="2400" spc="-74" dirty="0">
                <a:solidFill>
                  <a:prstClr val="black"/>
                </a:solidFill>
                <a:latin typeface="Arial"/>
                <a:cs typeface="Arial"/>
              </a:rPr>
              <a:t>duyulmaktadır.</a:t>
            </a:r>
            <a:endParaRPr sz="2400">
              <a:solidFill>
                <a:prstClr val="black"/>
              </a:solidFill>
              <a:latin typeface="Arial"/>
              <a:cs typeface="Arial"/>
            </a:endParaRPr>
          </a:p>
          <a:p>
            <a:pPr marL="341150" marR="1106686" indent="-318876" defTabSz="1688165">
              <a:spcBef>
                <a:spcPts val="572"/>
              </a:spcBef>
              <a:buClr>
                <a:srgbClr val="3333CC"/>
              </a:buClr>
              <a:buSzPct val="57692"/>
              <a:buFont typeface="Wingdings"/>
              <a:buChar char=""/>
              <a:tabLst>
                <a:tab pos="342322" algn="l"/>
              </a:tabLst>
            </a:pPr>
            <a:r>
              <a:rPr sz="2400" spc="-203" dirty="0">
                <a:solidFill>
                  <a:prstClr val="black"/>
                </a:solidFill>
                <a:latin typeface="Arial"/>
                <a:cs typeface="Arial"/>
              </a:rPr>
              <a:t>Sayısal </a:t>
            </a:r>
            <a:r>
              <a:rPr sz="2400" spc="-148" dirty="0">
                <a:solidFill>
                  <a:prstClr val="black"/>
                </a:solidFill>
                <a:latin typeface="Arial"/>
                <a:cs typeface="Arial"/>
              </a:rPr>
              <a:t>veya </a:t>
            </a:r>
            <a:r>
              <a:rPr sz="2400" spc="-129" dirty="0">
                <a:solidFill>
                  <a:prstClr val="black"/>
                </a:solidFill>
                <a:latin typeface="Arial"/>
                <a:cs typeface="Arial"/>
              </a:rPr>
              <a:t>analog </a:t>
            </a:r>
            <a:r>
              <a:rPr sz="2400" spc="-55" dirty="0">
                <a:solidFill>
                  <a:prstClr val="black"/>
                </a:solidFill>
                <a:latin typeface="Arial"/>
                <a:cs typeface="Arial"/>
              </a:rPr>
              <a:t>verinin </a:t>
            </a:r>
            <a:r>
              <a:rPr sz="2400" spc="-175" dirty="0">
                <a:solidFill>
                  <a:prstClr val="black"/>
                </a:solidFill>
                <a:latin typeface="Arial"/>
                <a:cs typeface="Arial"/>
              </a:rPr>
              <a:t>sayısal </a:t>
            </a:r>
            <a:r>
              <a:rPr sz="2400" spc="-111" dirty="0">
                <a:solidFill>
                  <a:prstClr val="black"/>
                </a:solidFill>
                <a:latin typeface="Arial"/>
                <a:cs typeface="Arial"/>
              </a:rPr>
              <a:t>sinyal </a:t>
            </a:r>
            <a:r>
              <a:rPr sz="2400" spc="-46" dirty="0">
                <a:solidFill>
                  <a:prstClr val="black"/>
                </a:solidFill>
                <a:latin typeface="Arial"/>
                <a:cs typeface="Arial"/>
              </a:rPr>
              <a:t>ile iletilmesi </a:t>
            </a:r>
            <a:r>
              <a:rPr sz="2400" spc="-111" dirty="0">
                <a:solidFill>
                  <a:prstClr val="black"/>
                </a:solidFill>
                <a:latin typeface="Arial"/>
                <a:cs typeface="Arial"/>
              </a:rPr>
              <a:t>şekilde  </a:t>
            </a:r>
            <a:r>
              <a:rPr sz="2400" spc="-37" dirty="0">
                <a:solidFill>
                  <a:prstClr val="black"/>
                </a:solidFill>
                <a:latin typeface="Arial"/>
                <a:cs typeface="Arial"/>
              </a:rPr>
              <a:t>verilmiştir.</a:t>
            </a:r>
            <a:endParaRPr sz="2400">
              <a:solidFill>
                <a:prstClr val="black"/>
              </a:solidFill>
              <a:latin typeface="Arial"/>
              <a:cs typeface="Arial"/>
            </a:endParaRPr>
          </a:p>
        </p:txBody>
      </p:sp>
      <p:sp>
        <p:nvSpPr>
          <p:cNvPr id="11" name="object 11"/>
          <p:cNvSpPr txBox="1">
            <a:spLocks noGrp="1"/>
          </p:cNvSpPr>
          <p:nvPr>
            <p:ph type="title"/>
          </p:nvPr>
        </p:nvSpPr>
        <p:spPr>
          <a:xfrm>
            <a:off x="905489" y="633047"/>
            <a:ext cx="4813495" cy="422660"/>
          </a:xfrm>
          <a:prstGeom prst="rect">
            <a:avLst/>
          </a:prstGeom>
        </p:spPr>
        <p:txBody>
          <a:bodyPr vert="horz" wrap="square" lIns="0" tIns="24618" rIns="0" bIns="0" rtlCol="0">
            <a:spAutoFit/>
          </a:bodyPr>
          <a:lstStyle/>
          <a:p>
            <a:pPr marL="23447">
              <a:spcBef>
                <a:spcPts val="194"/>
              </a:spcBef>
            </a:pPr>
            <a:r>
              <a:rPr spc="-157" dirty="0"/>
              <a:t>Kodlama ve </a:t>
            </a:r>
            <a:r>
              <a:rPr spc="-120" dirty="0"/>
              <a:t>modülasyon</a:t>
            </a:r>
            <a:r>
              <a:rPr spc="-268" dirty="0"/>
              <a:t> </a:t>
            </a:r>
            <a:r>
              <a:rPr spc="-55" dirty="0"/>
              <a:t>yöntemleri</a:t>
            </a:r>
          </a:p>
        </p:txBody>
      </p:sp>
      <p:grpSp>
        <p:nvGrpSpPr>
          <p:cNvPr id="12" name="object 12"/>
          <p:cNvGrpSpPr/>
          <p:nvPr/>
        </p:nvGrpSpPr>
        <p:grpSpPr>
          <a:xfrm>
            <a:off x="-21945" y="263770"/>
            <a:ext cx="9188548" cy="6373837"/>
            <a:chOff x="-11887" y="0"/>
            <a:chExt cx="4977130" cy="3452495"/>
          </a:xfrm>
        </p:grpSpPr>
        <p:sp>
          <p:nvSpPr>
            <p:cNvPr id="13" name="object 13"/>
            <p:cNvSpPr/>
            <p:nvPr/>
          </p:nvSpPr>
          <p:spPr>
            <a:xfrm>
              <a:off x="322125" y="2081338"/>
              <a:ext cx="4318000" cy="1275917"/>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4" name="object 14"/>
            <p:cNvSpPr/>
            <p:nvPr/>
          </p:nvSpPr>
          <p:spPr>
            <a:xfrm>
              <a:off x="304" y="965"/>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9041305" y="6410882"/>
            <a:ext cx="107850" cy="166885"/>
          </a:xfrm>
          <a:prstGeom prst="rect">
            <a:avLst/>
          </a:prstGeom>
        </p:spPr>
        <p:txBody>
          <a:bodyPr vert="horz" wrap="square" lIns="0" tIns="24618" rIns="0" bIns="0" rtlCol="0">
            <a:spAutoFit/>
          </a:bodyPr>
          <a:lstStyle/>
          <a:p>
            <a:pPr marL="23447" defTabSz="1688165">
              <a:spcBef>
                <a:spcPts val="194"/>
              </a:spcBef>
            </a:pPr>
            <a:r>
              <a:rPr sz="923" spc="-46" dirty="0">
                <a:solidFill>
                  <a:srgbClr val="808080"/>
                </a:solidFill>
                <a:latin typeface="Arial"/>
                <a:cs typeface="Arial"/>
              </a:rPr>
              <a:t>5</a:t>
            </a:r>
            <a:endParaRPr sz="923">
              <a:solidFill>
                <a:prstClr val="black"/>
              </a:solidFill>
              <a:latin typeface="Arial"/>
              <a:cs typeface="Arial"/>
            </a:endParaRPr>
          </a:p>
        </p:txBody>
      </p:sp>
      <p:sp>
        <p:nvSpPr>
          <p:cNvPr id="10" name="object 10"/>
          <p:cNvSpPr txBox="1"/>
          <p:nvPr/>
        </p:nvSpPr>
        <p:spPr>
          <a:xfrm>
            <a:off x="61521" y="1275706"/>
            <a:ext cx="8965809" cy="2761703"/>
          </a:xfrm>
          <a:prstGeom prst="rect">
            <a:avLst/>
          </a:prstGeom>
        </p:spPr>
        <p:txBody>
          <a:bodyPr vert="horz" wrap="square" lIns="0" tIns="22274" rIns="0" bIns="0" rtlCol="0">
            <a:spAutoFit/>
          </a:bodyPr>
          <a:lstStyle/>
          <a:p>
            <a:pPr marL="341150" marR="1691682" indent="-318876" defTabSz="1688165">
              <a:spcBef>
                <a:spcPts val="175"/>
              </a:spcBef>
              <a:buClr>
                <a:srgbClr val="3333CC"/>
              </a:buClr>
              <a:buSzPct val="57692"/>
              <a:buFont typeface="Wingdings"/>
              <a:buChar char=""/>
              <a:tabLst>
                <a:tab pos="342322" algn="l"/>
              </a:tabLst>
            </a:pPr>
            <a:r>
              <a:rPr sz="2400" spc="-102" dirty="0">
                <a:solidFill>
                  <a:prstClr val="black"/>
                </a:solidFill>
                <a:latin typeface="Arial"/>
                <a:cs typeface="Arial"/>
              </a:rPr>
              <a:t>Özellikle </a:t>
            </a:r>
            <a:r>
              <a:rPr sz="2400" spc="-129" dirty="0">
                <a:solidFill>
                  <a:prstClr val="black"/>
                </a:solidFill>
                <a:latin typeface="Arial"/>
                <a:cs typeface="Arial"/>
              </a:rPr>
              <a:t>kablosuz </a:t>
            </a:r>
            <a:r>
              <a:rPr sz="2400" spc="-65" dirty="0">
                <a:solidFill>
                  <a:prstClr val="black"/>
                </a:solidFill>
                <a:latin typeface="Arial"/>
                <a:cs typeface="Arial"/>
              </a:rPr>
              <a:t>ortamlarda </a:t>
            </a:r>
            <a:r>
              <a:rPr sz="2400" spc="-9" dirty="0">
                <a:solidFill>
                  <a:prstClr val="black"/>
                </a:solidFill>
                <a:latin typeface="Arial"/>
                <a:cs typeface="Arial"/>
              </a:rPr>
              <a:t>iletim </a:t>
            </a:r>
            <a:r>
              <a:rPr sz="2400" spc="-65" dirty="0">
                <a:solidFill>
                  <a:prstClr val="black"/>
                </a:solidFill>
                <a:latin typeface="Arial"/>
                <a:cs typeface="Arial"/>
              </a:rPr>
              <a:t>için </a:t>
            </a:r>
            <a:r>
              <a:rPr sz="2400" spc="-129" dirty="0">
                <a:solidFill>
                  <a:prstClr val="black"/>
                </a:solidFill>
                <a:latin typeface="Arial"/>
                <a:cs typeface="Arial"/>
              </a:rPr>
              <a:t>analog</a:t>
            </a:r>
            <a:r>
              <a:rPr sz="2400" spc="-314" dirty="0">
                <a:solidFill>
                  <a:prstClr val="black"/>
                </a:solidFill>
                <a:latin typeface="Arial"/>
                <a:cs typeface="Arial"/>
              </a:rPr>
              <a:t> </a:t>
            </a:r>
            <a:r>
              <a:rPr sz="2400" spc="-83" dirty="0">
                <a:solidFill>
                  <a:prstClr val="black"/>
                </a:solidFill>
                <a:latin typeface="Arial"/>
                <a:cs typeface="Arial"/>
              </a:rPr>
              <a:t>sinyaller  </a:t>
            </a:r>
            <a:r>
              <a:rPr sz="2400" spc="-74" dirty="0">
                <a:solidFill>
                  <a:prstClr val="black"/>
                </a:solidFill>
                <a:latin typeface="Arial"/>
                <a:cs typeface="Arial"/>
              </a:rPr>
              <a:t>kullanılmaktadır.</a:t>
            </a:r>
            <a:endParaRPr sz="2400">
              <a:solidFill>
                <a:prstClr val="black"/>
              </a:solidFill>
              <a:latin typeface="Arial"/>
              <a:cs typeface="Arial"/>
            </a:endParaRPr>
          </a:p>
          <a:p>
            <a:pPr marL="341150" indent="-318876" defTabSz="1688165">
              <a:spcBef>
                <a:spcPts val="582"/>
              </a:spcBef>
              <a:buClr>
                <a:srgbClr val="3333CC"/>
              </a:buClr>
              <a:buSzPct val="57692"/>
              <a:buFont typeface="Wingdings"/>
              <a:buChar char=""/>
              <a:tabLst>
                <a:tab pos="342322" algn="l"/>
              </a:tabLst>
            </a:pPr>
            <a:r>
              <a:rPr sz="2400" b="1" spc="-102" dirty="0">
                <a:solidFill>
                  <a:prstClr val="black"/>
                </a:solidFill>
                <a:latin typeface="Trebuchet MS"/>
                <a:cs typeface="Trebuchet MS"/>
              </a:rPr>
              <a:t>Analog </a:t>
            </a:r>
            <a:r>
              <a:rPr sz="2400" b="1" spc="-120" dirty="0">
                <a:solidFill>
                  <a:prstClr val="black"/>
                </a:solidFill>
                <a:latin typeface="Trebuchet MS"/>
                <a:cs typeface="Trebuchet MS"/>
              </a:rPr>
              <a:t>sinyal </a:t>
            </a:r>
            <a:r>
              <a:rPr sz="2400" spc="-83" dirty="0">
                <a:solidFill>
                  <a:prstClr val="black"/>
                </a:solidFill>
                <a:latin typeface="Arial"/>
                <a:cs typeface="Arial"/>
              </a:rPr>
              <a:t>kullanılarak </a:t>
            </a:r>
            <a:r>
              <a:rPr sz="2400" spc="-166" dirty="0">
                <a:solidFill>
                  <a:prstClr val="black"/>
                </a:solidFill>
                <a:latin typeface="Arial"/>
                <a:cs typeface="Arial"/>
              </a:rPr>
              <a:t>sayısal </a:t>
            </a:r>
            <a:r>
              <a:rPr sz="2400" spc="-148" dirty="0">
                <a:solidFill>
                  <a:prstClr val="black"/>
                </a:solidFill>
                <a:latin typeface="Arial"/>
                <a:cs typeface="Arial"/>
              </a:rPr>
              <a:t>veya </a:t>
            </a:r>
            <a:r>
              <a:rPr sz="2400" spc="-120" dirty="0">
                <a:solidFill>
                  <a:prstClr val="black"/>
                </a:solidFill>
                <a:latin typeface="Arial"/>
                <a:cs typeface="Arial"/>
              </a:rPr>
              <a:t>analog </a:t>
            </a:r>
            <a:r>
              <a:rPr sz="2400" spc="-55" dirty="0">
                <a:solidFill>
                  <a:prstClr val="black"/>
                </a:solidFill>
                <a:latin typeface="Arial"/>
                <a:cs typeface="Arial"/>
              </a:rPr>
              <a:t>verinin </a:t>
            </a:r>
            <a:r>
              <a:rPr sz="2400" b="1" spc="-175" dirty="0">
                <a:solidFill>
                  <a:prstClr val="black"/>
                </a:solidFill>
                <a:latin typeface="Arial"/>
                <a:cs typeface="Arial"/>
              </a:rPr>
              <a:t>gönderilmesi</a:t>
            </a:r>
            <a:r>
              <a:rPr sz="2400" b="1" spc="-210" dirty="0">
                <a:solidFill>
                  <a:prstClr val="black"/>
                </a:solidFill>
                <a:latin typeface="Arial"/>
                <a:cs typeface="Arial"/>
              </a:rPr>
              <a:t> </a:t>
            </a:r>
            <a:r>
              <a:rPr sz="2400" b="1" spc="-175" dirty="0">
                <a:solidFill>
                  <a:prstClr val="black"/>
                </a:solidFill>
                <a:latin typeface="Arial"/>
                <a:cs typeface="Arial"/>
              </a:rPr>
              <a:t>ve</a:t>
            </a:r>
            <a:endParaRPr sz="2400">
              <a:solidFill>
                <a:prstClr val="black"/>
              </a:solidFill>
              <a:latin typeface="Arial"/>
              <a:cs typeface="Arial"/>
            </a:endParaRPr>
          </a:p>
          <a:p>
            <a:pPr marL="341150" marR="1174682" defTabSz="1688165"/>
            <a:r>
              <a:rPr sz="2400" b="1" spc="-166" dirty="0">
                <a:solidFill>
                  <a:prstClr val="black"/>
                </a:solidFill>
                <a:latin typeface="Arial"/>
                <a:cs typeface="Arial"/>
              </a:rPr>
              <a:t>alınması için </a:t>
            </a:r>
            <a:r>
              <a:rPr sz="2400" b="1" spc="-148" dirty="0">
                <a:solidFill>
                  <a:prstClr val="black"/>
                </a:solidFill>
                <a:latin typeface="Arial"/>
                <a:cs typeface="Arial"/>
              </a:rPr>
              <a:t>modülatör </a:t>
            </a:r>
            <a:r>
              <a:rPr sz="2400" spc="-138" dirty="0">
                <a:solidFill>
                  <a:prstClr val="black"/>
                </a:solidFill>
                <a:latin typeface="Arial"/>
                <a:cs typeface="Arial"/>
              </a:rPr>
              <a:t>ve </a:t>
            </a:r>
            <a:r>
              <a:rPr sz="2400" b="1" spc="-148" dirty="0">
                <a:solidFill>
                  <a:prstClr val="black"/>
                </a:solidFill>
                <a:latin typeface="Arial"/>
                <a:cs typeface="Arial"/>
              </a:rPr>
              <a:t>demodülatör </a:t>
            </a:r>
            <a:r>
              <a:rPr sz="2400" spc="-74" dirty="0">
                <a:solidFill>
                  <a:prstClr val="black"/>
                </a:solidFill>
                <a:latin typeface="Arial"/>
                <a:cs typeface="Arial"/>
              </a:rPr>
              <a:t>devrelerine </a:t>
            </a:r>
            <a:r>
              <a:rPr sz="2400" spc="-65" dirty="0">
                <a:solidFill>
                  <a:prstClr val="black"/>
                </a:solidFill>
                <a:latin typeface="Arial"/>
                <a:cs typeface="Arial"/>
              </a:rPr>
              <a:t>ihtiyaç  </a:t>
            </a:r>
            <a:r>
              <a:rPr sz="2400" spc="-74" dirty="0">
                <a:solidFill>
                  <a:prstClr val="black"/>
                </a:solidFill>
                <a:latin typeface="Arial"/>
                <a:cs typeface="Arial"/>
              </a:rPr>
              <a:t>duyulmaktadır.</a:t>
            </a:r>
            <a:endParaRPr sz="2400">
              <a:solidFill>
                <a:prstClr val="black"/>
              </a:solidFill>
              <a:latin typeface="Arial"/>
              <a:cs typeface="Arial"/>
            </a:endParaRPr>
          </a:p>
          <a:p>
            <a:pPr marL="341150" marR="866357" indent="-318876" defTabSz="1688165">
              <a:spcBef>
                <a:spcPts val="572"/>
              </a:spcBef>
              <a:buClr>
                <a:srgbClr val="3333CC"/>
              </a:buClr>
              <a:buSzPct val="57692"/>
              <a:buFont typeface="Wingdings"/>
              <a:buChar char=""/>
              <a:tabLst>
                <a:tab pos="342322" algn="l"/>
              </a:tabLst>
            </a:pPr>
            <a:r>
              <a:rPr sz="2400" spc="-138" dirty="0">
                <a:solidFill>
                  <a:prstClr val="black"/>
                </a:solidFill>
                <a:latin typeface="Arial"/>
                <a:cs typeface="Arial"/>
              </a:rPr>
              <a:t>Şekilde </a:t>
            </a:r>
            <a:r>
              <a:rPr sz="2400" spc="-129" dirty="0">
                <a:solidFill>
                  <a:prstClr val="black"/>
                </a:solidFill>
                <a:latin typeface="Arial"/>
                <a:cs typeface="Arial"/>
              </a:rPr>
              <a:t>analog </a:t>
            </a:r>
            <a:r>
              <a:rPr sz="2400" spc="-111" dirty="0">
                <a:solidFill>
                  <a:prstClr val="black"/>
                </a:solidFill>
                <a:latin typeface="Arial"/>
                <a:cs typeface="Arial"/>
              </a:rPr>
              <a:t>sinyal </a:t>
            </a:r>
            <a:r>
              <a:rPr sz="2400" spc="-46" dirty="0">
                <a:solidFill>
                  <a:prstClr val="black"/>
                </a:solidFill>
                <a:latin typeface="Arial"/>
                <a:cs typeface="Arial"/>
              </a:rPr>
              <a:t>ile </a:t>
            </a:r>
            <a:r>
              <a:rPr sz="2400" spc="-129" dirty="0">
                <a:solidFill>
                  <a:prstClr val="black"/>
                </a:solidFill>
                <a:latin typeface="Arial"/>
                <a:cs typeface="Arial"/>
              </a:rPr>
              <a:t>analog </a:t>
            </a:r>
            <a:r>
              <a:rPr sz="2400" spc="-148" dirty="0">
                <a:solidFill>
                  <a:prstClr val="black"/>
                </a:solidFill>
                <a:latin typeface="Arial"/>
                <a:cs typeface="Arial"/>
              </a:rPr>
              <a:t>veya </a:t>
            </a:r>
            <a:r>
              <a:rPr sz="2400" spc="-175" dirty="0">
                <a:solidFill>
                  <a:prstClr val="black"/>
                </a:solidFill>
                <a:latin typeface="Arial"/>
                <a:cs typeface="Arial"/>
              </a:rPr>
              <a:t>sayısal </a:t>
            </a:r>
            <a:r>
              <a:rPr sz="2400" spc="-55" dirty="0">
                <a:solidFill>
                  <a:prstClr val="black"/>
                </a:solidFill>
                <a:latin typeface="Arial"/>
                <a:cs typeface="Arial"/>
              </a:rPr>
              <a:t>verinin iletilmesine  </a:t>
            </a:r>
            <a:r>
              <a:rPr sz="2400" spc="-74" dirty="0">
                <a:solidFill>
                  <a:prstClr val="black"/>
                </a:solidFill>
                <a:latin typeface="Arial"/>
                <a:cs typeface="Arial"/>
              </a:rPr>
              <a:t>yönelik blok </a:t>
            </a:r>
            <a:r>
              <a:rPr sz="2400" spc="-185" dirty="0">
                <a:solidFill>
                  <a:prstClr val="black"/>
                </a:solidFill>
                <a:latin typeface="Arial"/>
                <a:cs typeface="Arial"/>
              </a:rPr>
              <a:t>şema</a:t>
            </a:r>
            <a:r>
              <a:rPr sz="2400" spc="-240" dirty="0">
                <a:solidFill>
                  <a:prstClr val="black"/>
                </a:solidFill>
                <a:latin typeface="Arial"/>
                <a:cs typeface="Arial"/>
              </a:rPr>
              <a:t> </a:t>
            </a:r>
            <a:r>
              <a:rPr sz="2400" spc="-55" dirty="0">
                <a:solidFill>
                  <a:prstClr val="black"/>
                </a:solidFill>
                <a:latin typeface="Arial"/>
                <a:cs typeface="Arial"/>
              </a:rPr>
              <a:t>görülmektedir.</a:t>
            </a:r>
            <a:endParaRPr sz="2400">
              <a:solidFill>
                <a:prstClr val="black"/>
              </a:solidFill>
              <a:latin typeface="Arial"/>
              <a:cs typeface="Arial"/>
            </a:endParaRPr>
          </a:p>
        </p:txBody>
      </p:sp>
      <p:sp>
        <p:nvSpPr>
          <p:cNvPr id="11" name="object 11"/>
          <p:cNvSpPr txBox="1">
            <a:spLocks noGrp="1"/>
          </p:cNvSpPr>
          <p:nvPr>
            <p:ph type="title"/>
          </p:nvPr>
        </p:nvSpPr>
        <p:spPr>
          <a:xfrm>
            <a:off x="905489" y="631874"/>
            <a:ext cx="4813495" cy="421476"/>
          </a:xfrm>
          <a:prstGeom prst="rect">
            <a:avLst/>
          </a:prstGeom>
        </p:spPr>
        <p:txBody>
          <a:bodyPr vert="horz" wrap="square" lIns="0" tIns="23446" rIns="0" bIns="0" rtlCol="0">
            <a:spAutoFit/>
          </a:bodyPr>
          <a:lstStyle/>
          <a:p>
            <a:pPr marL="23447">
              <a:spcBef>
                <a:spcPts val="185"/>
              </a:spcBef>
            </a:pPr>
            <a:r>
              <a:rPr spc="-157" dirty="0"/>
              <a:t>Kodlama ve </a:t>
            </a:r>
            <a:r>
              <a:rPr spc="-120" dirty="0"/>
              <a:t>modülasyon</a:t>
            </a:r>
            <a:r>
              <a:rPr spc="-268" dirty="0"/>
              <a:t> </a:t>
            </a:r>
            <a:r>
              <a:rPr spc="-55" dirty="0"/>
              <a:t>yöntemleri</a:t>
            </a:r>
          </a:p>
        </p:txBody>
      </p:sp>
      <p:grpSp>
        <p:nvGrpSpPr>
          <p:cNvPr id="12" name="object 12"/>
          <p:cNvGrpSpPr/>
          <p:nvPr/>
        </p:nvGrpSpPr>
        <p:grpSpPr>
          <a:xfrm>
            <a:off x="-21945" y="263770"/>
            <a:ext cx="9188548" cy="6373837"/>
            <a:chOff x="-11887" y="0"/>
            <a:chExt cx="4977130" cy="3452495"/>
          </a:xfrm>
        </p:grpSpPr>
        <p:sp>
          <p:nvSpPr>
            <p:cNvPr id="13" name="object 13"/>
            <p:cNvSpPr/>
            <p:nvPr/>
          </p:nvSpPr>
          <p:spPr>
            <a:xfrm>
              <a:off x="814314" y="2089157"/>
              <a:ext cx="3337214" cy="1231362"/>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4" name="object 14"/>
            <p:cNvSpPr/>
            <p:nvPr/>
          </p:nvSpPr>
          <p:spPr>
            <a:xfrm>
              <a:off x="304" y="381"/>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9041305" y="6412100"/>
            <a:ext cx="107850" cy="166885"/>
          </a:xfrm>
          <a:prstGeom prst="rect">
            <a:avLst/>
          </a:prstGeom>
        </p:spPr>
        <p:txBody>
          <a:bodyPr vert="horz" wrap="square" lIns="0" tIns="24618" rIns="0" bIns="0" rtlCol="0">
            <a:spAutoFit/>
          </a:bodyPr>
          <a:lstStyle/>
          <a:p>
            <a:pPr marL="23447" defTabSz="1688165">
              <a:spcBef>
                <a:spcPts val="194"/>
              </a:spcBef>
            </a:pPr>
            <a:r>
              <a:rPr sz="923" spc="-46" dirty="0">
                <a:solidFill>
                  <a:srgbClr val="808080"/>
                </a:solidFill>
                <a:latin typeface="Arial"/>
                <a:cs typeface="Arial"/>
              </a:rPr>
              <a:t>6</a:t>
            </a:r>
            <a:endParaRPr sz="923">
              <a:solidFill>
                <a:prstClr val="black"/>
              </a:solidFill>
              <a:latin typeface="Arial"/>
              <a:cs typeface="Arial"/>
            </a:endParaRPr>
          </a:p>
        </p:txBody>
      </p:sp>
      <p:sp>
        <p:nvSpPr>
          <p:cNvPr id="10" name="object 10"/>
          <p:cNvSpPr txBox="1"/>
          <p:nvPr/>
        </p:nvSpPr>
        <p:spPr>
          <a:xfrm>
            <a:off x="704790" y="1065206"/>
            <a:ext cx="4961206" cy="4278489"/>
          </a:xfrm>
          <a:prstGeom prst="rect">
            <a:avLst/>
          </a:prstGeom>
        </p:spPr>
        <p:txBody>
          <a:bodyPr vert="horz" wrap="square" lIns="0" tIns="71511" rIns="0" bIns="0" rtlCol="0">
            <a:spAutoFit/>
          </a:bodyPr>
          <a:lstStyle/>
          <a:p>
            <a:pPr marL="287223" indent="-264948" defTabSz="1688165">
              <a:spcBef>
                <a:spcPts val="563"/>
              </a:spcBef>
              <a:buClr>
                <a:srgbClr val="FF0000"/>
              </a:buClr>
              <a:buSzPct val="53846"/>
              <a:buFont typeface="Wingdings"/>
              <a:buChar char=""/>
              <a:tabLst>
                <a:tab pos="288395" algn="l"/>
              </a:tabLst>
            </a:pPr>
            <a:r>
              <a:rPr sz="2400" spc="-138" dirty="0">
                <a:solidFill>
                  <a:prstClr val="black"/>
                </a:solidFill>
                <a:latin typeface="Arial"/>
                <a:cs typeface="Arial"/>
              </a:rPr>
              <a:t>Kodlama ve </a:t>
            </a:r>
            <a:r>
              <a:rPr sz="2400" spc="-111" dirty="0">
                <a:solidFill>
                  <a:prstClr val="black"/>
                </a:solidFill>
                <a:latin typeface="Arial"/>
                <a:cs typeface="Arial"/>
              </a:rPr>
              <a:t>modülasyon</a:t>
            </a:r>
            <a:r>
              <a:rPr sz="2400" spc="-120" dirty="0">
                <a:solidFill>
                  <a:prstClr val="black"/>
                </a:solidFill>
                <a:latin typeface="Arial"/>
                <a:cs typeface="Arial"/>
              </a:rPr>
              <a:t> </a:t>
            </a:r>
            <a:r>
              <a:rPr sz="2400" spc="-46" dirty="0">
                <a:solidFill>
                  <a:prstClr val="black"/>
                </a:solidFill>
                <a:latin typeface="Arial"/>
                <a:cs typeface="Arial"/>
              </a:rPr>
              <a:t>yöntemleri</a:t>
            </a:r>
            <a:endParaRPr sz="2400">
              <a:solidFill>
                <a:prstClr val="black"/>
              </a:solidFill>
              <a:latin typeface="Arial"/>
              <a:cs typeface="Arial"/>
            </a:endParaRPr>
          </a:p>
          <a:p>
            <a:pPr marL="287223" indent="-264948" defTabSz="1688165">
              <a:spcBef>
                <a:spcPts val="369"/>
              </a:spcBef>
              <a:buClr>
                <a:srgbClr val="FF0000"/>
              </a:buClr>
              <a:buSzPct val="53846"/>
              <a:buFont typeface="Wingdings"/>
              <a:buChar char=""/>
              <a:tabLst>
                <a:tab pos="288395" algn="l"/>
              </a:tabLst>
            </a:pPr>
            <a:r>
              <a:rPr sz="2400" spc="-148" dirty="0">
                <a:solidFill>
                  <a:srgbClr val="C00000"/>
                </a:solidFill>
                <a:latin typeface="Arial"/>
                <a:cs typeface="Arial"/>
              </a:rPr>
              <a:t>Sinyal </a:t>
            </a:r>
            <a:r>
              <a:rPr sz="2400" spc="-111" dirty="0">
                <a:solidFill>
                  <a:srgbClr val="C00000"/>
                </a:solidFill>
                <a:latin typeface="Arial"/>
                <a:cs typeface="Arial"/>
              </a:rPr>
              <a:t>kodlama </a:t>
            </a:r>
            <a:r>
              <a:rPr sz="2400" spc="-18" dirty="0">
                <a:solidFill>
                  <a:srgbClr val="C00000"/>
                </a:solidFill>
                <a:latin typeface="Arial"/>
                <a:cs typeface="Arial"/>
              </a:rPr>
              <a:t>kriterleri</a:t>
            </a:r>
            <a:endParaRPr sz="2400">
              <a:solidFill>
                <a:prstClr val="black"/>
              </a:solidFill>
              <a:latin typeface="Arial"/>
              <a:cs typeface="Arial"/>
            </a:endParaRPr>
          </a:p>
          <a:p>
            <a:pPr marL="287223" indent="-264948" defTabSz="1688165">
              <a:spcBef>
                <a:spcPts val="388"/>
              </a:spcBef>
              <a:buClr>
                <a:srgbClr val="FF0000"/>
              </a:buClr>
              <a:buSzPct val="53846"/>
              <a:buFont typeface="Wingdings"/>
              <a:buChar char=""/>
              <a:tabLst>
                <a:tab pos="288395" algn="l"/>
              </a:tabLst>
            </a:pPr>
            <a:r>
              <a:rPr sz="2400" spc="-194" dirty="0">
                <a:solidFill>
                  <a:prstClr val="black"/>
                </a:solidFill>
                <a:latin typeface="Arial"/>
                <a:cs typeface="Arial"/>
              </a:rPr>
              <a:t>Sayısal </a:t>
            </a:r>
            <a:r>
              <a:rPr sz="2400" spc="-55" dirty="0">
                <a:solidFill>
                  <a:prstClr val="black"/>
                </a:solidFill>
                <a:latin typeface="Arial"/>
                <a:cs typeface="Arial"/>
              </a:rPr>
              <a:t>verinin </a:t>
            </a:r>
            <a:r>
              <a:rPr sz="2400" spc="-120" dirty="0">
                <a:solidFill>
                  <a:prstClr val="black"/>
                </a:solidFill>
                <a:latin typeface="Arial"/>
                <a:cs typeface="Arial"/>
              </a:rPr>
              <a:t>analog </a:t>
            </a:r>
            <a:r>
              <a:rPr sz="2400" spc="-111" dirty="0">
                <a:solidFill>
                  <a:prstClr val="black"/>
                </a:solidFill>
                <a:latin typeface="Arial"/>
                <a:cs typeface="Arial"/>
              </a:rPr>
              <a:t>sinyal </a:t>
            </a:r>
            <a:r>
              <a:rPr sz="2400" spc="-37" dirty="0">
                <a:solidFill>
                  <a:prstClr val="black"/>
                </a:solidFill>
                <a:latin typeface="Arial"/>
                <a:cs typeface="Arial"/>
              </a:rPr>
              <a:t>ile</a:t>
            </a:r>
            <a:r>
              <a:rPr sz="2400" spc="-231" dirty="0">
                <a:solidFill>
                  <a:prstClr val="black"/>
                </a:solidFill>
                <a:latin typeface="Arial"/>
                <a:cs typeface="Arial"/>
              </a:rPr>
              <a:t> </a:t>
            </a:r>
            <a:r>
              <a:rPr sz="2400" spc="-9" dirty="0">
                <a:solidFill>
                  <a:prstClr val="black"/>
                </a:solidFill>
                <a:latin typeface="Arial"/>
                <a:cs typeface="Arial"/>
              </a:rPr>
              <a:t>iletimi</a:t>
            </a:r>
            <a:endParaRPr sz="2400">
              <a:solidFill>
                <a:prstClr val="black"/>
              </a:solidFill>
              <a:latin typeface="Arial"/>
              <a:cs typeface="Arial"/>
            </a:endParaRPr>
          </a:p>
          <a:p>
            <a:pPr marL="656509" lvl="1" indent="-213365" defTabSz="1688165">
              <a:spcBef>
                <a:spcPts val="351"/>
              </a:spcBef>
              <a:buClr>
                <a:srgbClr val="3333CC"/>
              </a:buClr>
              <a:buSzPct val="50000"/>
              <a:buFont typeface="Wingdings"/>
              <a:buChar char=""/>
              <a:tabLst>
                <a:tab pos="657681" algn="l"/>
              </a:tabLst>
            </a:pPr>
            <a:r>
              <a:rPr sz="2400" spc="-111" dirty="0">
                <a:solidFill>
                  <a:prstClr val="black"/>
                </a:solidFill>
                <a:latin typeface="Arial"/>
                <a:cs typeface="Arial"/>
              </a:rPr>
              <a:t>Genlik </a:t>
            </a:r>
            <a:r>
              <a:rPr sz="2400" spc="-102" dirty="0">
                <a:solidFill>
                  <a:prstClr val="black"/>
                </a:solidFill>
                <a:latin typeface="Arial"/>
                <a:cs typeface="Arial"/>
              </a:rPr>
              <a:t>kaydırmalı</a:t>
            </a:r>
            <a:r>
              <a:rPr sz="2400" spc="-240"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166" dirty="0">
                <a:solidFill>
                  <a:prstClr val="black"/>
                </a:solidFill>
                <a:latin typeface="Arial"/>
                <a:cs typeface="Arial"/>
              </a:rPr>
              <a:t>Frekans </a:t>
            </a:r>
            <a:r>
              <a:rPr sz="2400" spc="-102" dirty="0">
                <a:solidFill>
                  <a:prstClr val="black"/>
                </a:solidFill>
                <a:latin typeface="Arial"/>
                <a:cs typeface="Arial"/>
              </a:rPr>
              <a:t>kaydırmalı</a:t>
            </a:r>
            <a:r>
              <a:rPr sz="2400" spc="-129"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277" dirty="0">
                <a:solidFill>
                  <a:prstClr val="black"/>
                </a:solidFill>
                <a:latin typeface="Arial"/>
                <a:cs typeface="Arial"/>
              </a:rPr>
              <a:t>Faz </a:t>
            </a:r>
            <a:r>
              <a:rPr sz="2400" spc="-102" dirty="0">
                <a:solidFill>
                  <a:prstClr val="black"/>
                </a:solidFill>
                <a:latin typeface="Arial"/>
                <a:cs typeface="Arial"/>
              </a:rPr>
              <a:t>kaydırmalı</a:t>
            </a:r>
            <a:r>
              <a:rPr sz="2400" spc="28"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287223" indent="-264948" defTabSz="1688165">
              <a:spcBef>
                <a:spcPts val="351"/>
              </a:spcBef>
              <a:buClr>
                <a:srgbClr val="FF0000"/>
              </a:buClr>
              <a:buSzPct val="53846"/>
              <a:buFont typeface="Wingdings"/>
              <a:buChar char=""/>
              <a:tabLst>
                <a:tab pos="288395" algn="l"/>
              </a:tabLst>
            </a:pPr>
            <a:r>
              <a:rPr sz="2400" spc="-138" dirty="0">
                <a:solidFill>
                  <a:prstClr val="black"/>
                </a:solidFill>
                <a:latin typeface="Arial"/>
                <a:cs typeface="Arial"/>
              </a:rPr>
              <a:t>Analog </a:t>
            </a:r>
            <a:r>
              <a:rPr sz="2400" spc="-55" dirty="0">
                <a:solidFill>
                  <a:prstClr val="black"/>
                </a:solidFill>
                <a:latin typeface="Arial"/>
                <a:cs typeface="Arial"/>
              </a:rPr>
              <a:t>verinin </a:t>
            </a:r>
            <a:r>
              <a:rPr sz="2400" spc="-129" dirty="0">
                <a:solidFill>
                  <a:prstClr val="black"/>
                </a:solidFill>
                <a:latin typeface="Arial"/>
                <a:cs typeface="Arial"/>
              </a:rPr>
              <a:t>analog </a:t>
            </a:r>
            <a:r>
              <a:rPr sz="2400" spc="-111" dirty="0">
                <a:solidFill>
                  <a:prstClr val="black"/>
                </a:solidFill>
                <a:latin typeface="Arial"/>
                <a:cs typeface="Arial"/>
              </a:rPr>
              <a:t>sinyal </a:t>
            </a:r>
            <a:r>
              <a:rPr sz="2400" spc="-46" dirty="0">
                <a:solidFill>
                  <a:prstClr val="black"/>
                </a:solidFill>
                <a:latin typeface="Arial"/>
                <a:cs typeface="Arial"/>
              </a:rPr>
              <a:t>ile</a:t>
            </a:r>
            <a:r>
              <a:rPr sz="2400" spc="-203" dirty="0">
                <a:solidFill>
                  <a:prstClr val="black"/>
                </a:solidFill>
                <a:latin typeface="Arial"/>
                <a:cs typeface="Arial"/>
              </a:rPr>
              <a:t> </a:t>
            </a:r>
            <a:r>
              <a:rPr sz="2400" spc="-9" dirty="0">
                <a:solidFill>
                  <a:prstClr val="black"/>
                </a:solidFill>
                <a:latin typeface="Arial"/>
                <a:cs typeface="Arial"/>
              </a:rPr>
              <a:t>iletimi</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111" dirty="0">
                <a:solidFill>
                  <a:prstClr val="black"/>
                </a:solidFill>
                <a:latin typeface="Arial"/>
                <a:cs typeface="Arial"/>
              </a:rPr>
              <a:t>Genlik</a:t>
            </a:r>
            <a:r>
              <a:rPr sz="2400" spc="-138"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a:p>
            <a:pPr marL="656509" lvl="1" indent="-213365" defTabSz="1688165">
              <a:spcBef>
                <a:spcPts val="572"/>
              </a:spcBef>
              <a:buClr>
                <a:srgbClr val="3333CC"/>
              </a:buClr>
              <a:buSzPct val="50000"/>
              <a:buFont typeface="Wingdings"/>
              <a:buChar char=""/>
              <a:tabLst>
                <a:tab pos="657681" algn="l"/>
              </a:tabLst>
            </a:pPr>
            <a:r>
              <a:rPr sz="2400" spc="-166" dirty="0">
                <a:solidFill>
                  <a:prstClr val="black"/>
                </a:solidFill>
                <a:latin typeface="Arial"/>
                <a:cs typeface="Arial"/>
              </a:rPr>
              <a:t>Frekans</a:t>
            </a:r>
            <a:r>
              <a:rPr sz="2400" spc="-157"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a:p>
            <a:pPr marL="656509" lvl="1" indent="-213365" defTabSz="1688165">
              <a:spcBef>
                <a:spcPts val="582"/>
              </a:spcBef>
              <a:buClr>
                <a:srgbClr val="3333CC"/>
              </a:buClr>
              <a:buSzPct val="50000"/>
              <a:buFont typeface="Wingdings"/>
              <a:buChar char=""/>
              <a:tabLst>
                <a:tab pos="657681" algn="l"/>
              </a:tabLst>
            </a:pPr>
            <a:r>
              <a:rPr sz="2400" spc="-277" dirty="0">
                <a:solidFill>
                  <a:prstClr val="black"/>
                </a:solidFill>
                <a:latin typeface="Arial"/>
                <a:cs typeface="Arial"/>
              </a:rPr>
              <a:t>Faz</a:t>
            </a:r>
            <a:r>
              <a:rPr sz="2400" spc="-157"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p:txBody>
      </p:sp>
      <p:sp>
        <p:nvSpPr>
          <p:cNvPr id="11" name="object 11"/>
          <p:cNvSpPr txBox="1">
            <a:spLocks noGrp="1"/>
          </p:cNvSpPr>
          <p:nvPr>
            <p:ph type="title"/>
          </p:nvPr>
        </p:nvSpPr>
        <p:spPr>
          <a:xfrm>
            <a:off x="1325003" y="614669"/>
            <a:ext cx="3326465" cy="422660"/>
          </a:xfrm>
          <a:prstGeom prst="rect">
            <a:avLst/>
          </a:prstGeom>
        </p:spPr>
        <p:txBody>
          <a:bodyPr vert="horz" wrap="square" lIns="0" tIns="24618" rIns="0" bIns="0" rtlCol="0">
            <a:spAutoFit/>
          </a:bodyPr>
          <a:lstStyle/>
          <a:p>
            <a:pPr marL="23447">
              <a:spcBef>
                <a:spcPts val="194"/>
              </a:spcBef>
            </a:pPr>
            <a:r>
              <a:rPr spc="-185" dirty="0"/>
              <a:t>Ders</a:t>
            </a:r>
            <a:r>
              <a:rPr spc="-277" dirty="0"/>
              <a:t> </a:t>
            </a:r>
            <a:r>
              <a:rPr spc="-92" dirty="0"/>
              <a:t>konuları</a:t>
            </a:r>
          </a:p>
        </p:txBody>
      </p:sp>
      <p:sp>
        <p:nvSpPr>
          <p:cNvPr id="12" name="object 12"/>
          <p:cNvSpPr/>
          <p:nvPr/>
        </p:nvSpPr>
        <p:spPr>
          <a:xfrm>
            <a:off x="562" y="265552"/>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9041305" y="6410882"/>
            <a:ext cx="107850" cy="166885"/>
          </a:xfrm>
          <a:prstGeom prst="rect">
            <a:avLst/>
          </a:prstGeom>
        </p:spPr>
        <p:txBody>
          <a:bodyPr vert="horz" wrap="square" lIns="0" tIns="24618" rIns="0" bIns="0" rtlCol="0">
            <a:spAutoFit/>
          </a:bodyPr>
          <a:lstStyle/>
          <a:p>
            <a:pPr marL="23447" defTabSz="1688165">
              <a:spcBef>
                <a:spcPts val="194"/>
              </a:spcBef>
            </a:pPr>
            <a:r>
              <a:rPr sz="923" spc="-46" dirty="0">
                <a:solidFill>
                  <a:srgbClr val="808080"/>
                </a:solidFill>
                <a:latin typeface="Arial"/>
                <a:cs typeface="Arial"/>
              </a:rPr>
              <a:t>7</a:t>
            </a:r>
            <a:endParaRPr sz="923">
              <a:solidFill>
                <a:prstClr val="black"/>
              </a:solidFill>
              <a:latin typeface="Arial"/>
              <a:cs typeface="Arial"/>
            </a:endParaRPr>
          </a:p>
        </p:txBody>
      </p:sp>
      <p:sp>
        <p:nvSpPr>
          <p:cNvPr id="10" name="object 10"/>
          <p:cNvSpPr txBox="1"/>
          <p:nvPr/>
        </p:nvSpPr>
        <p:spPr>
          <a:xfrm>
            <a:off x="61521" y="1275706"/>
            <a:ext cx="8897815" cy="4839195"/>
          </a:xfrm>
          <a:prstGeom prst="rect">
            <a:avLst/>
          </a:prstGeom>
        </p:spPr>
        <p:txBody>
          <a:bodyPr vert="horz" wrap="square" lIns="0" tIns="22274" rIns="0" bIns="0" rtlCol="0">
            <a:spAutoFit/>
          </a:bodyPr>
          <a:lstStyle/>
          <a:p>
            <a:pPr marL="341150" marR="9379" indent="-318876" defTabSz="1688165">
              <a:spcBef>
                <a:spcPts val="175"/>
              </a:spcBef>
              <a:buClr>
                <a:srgbClr val="3333CC"/>
              </a:buClr>
              <a:buSzPct val="57692"/>
              <a:buFont typeface="Wingdings"/>
              <a:buChar char=""/>
              <a:tabLst>
                <a:tab pos="342322" algn="l"/>
              </a:tabLst>
            </a:pPr>
            <a:r>
              <a:rPr sz="2400" spc="-28" dirty="0">
                <a:solidFill>
                  <a:prstClr val="black"/>
                </a:solidFill>
                <a:latin typeface="Arial"/>
                <a:cs typeface="Arial"/>
              </a:rPr>
              <a:t>İletim </a:t>
            </a:r>
            <a:r>
              <a:rPr sz="2400" spc="-74" dirty="0">
                <a:solidFill>
                  <a:prstClr val="black"/>
                </a:solidFill>
                <a:latin typeface="Arial"/>
                <a:cs typeface="Arial"/>
              </a:rPr>
              <a:t>ortamında gönderilen </a:t>
            </a:r>
            <a:r>
              <a:rPr sz="2400" b="1" spc="-175" dirty="0">
                <a:solidFill>
                  <a:prstClr val="black"/>
                </a:solidFill>
                <a:latin typeface="Arial"/>
                <a:cs typeface="Arial"/>
              </a:rPr>
              <a:t>sinyalin </a:t>
            </a:r>
            <a:r>
              <a:rPr sz="2400" b="1" spc="-166" dirty="0">
                <a:solidFill>
                  <a:prstClr val="black"/>
                </a:solidFill>
                <a:latin typeface="Arial"/>
                <a:cs typeface="Arial"/>
              </a:rPr>
              <a:t>gönderilme </a:t>
            </a:r>
            <a:r>
              <a:rPr sz="2400" b="1" spc="-175" dirty="0">
                <a:solidFill>
                  <a:prstClr val="black"/>
                </a:solidFill>
                <a:latin typeface="Arial"/>
                <a:cs typeface="Arial"/>
              </a:rPr>
              <a:t>sıklığı </a:t>
            </a:r>
            <a:r>
              <a:rPr sz="2400" b="1" spc="-194" dirty="0">
                <a:solidFill>
                  <a:prstClr val="black"/>
                </a:solidFill>
                <a:latin typeface="Arial"/>
                <a:cs typeface="Arial"/>
              </a:rPr>
              <a:t>ağdaki </a:t>
            </a:r>
            <a:r>
              <a:rPr sz="2400" b="1" spc="-120" dirty="0">
                <a:solidFill>
                  <a:prstClr val="black"/>
                </a:solidFill>
                <a:latin typeface="Arial"/>
                <a:cs typeface="Arial"/>
              </a:rPr>
              <a:t>trafiği  </a:t>
            </a:r>
            <a:r>
              <a:rPr sz="2400" b="1" spc="-166" dirty="0">
                <a:solidFill>
                  <a:prstClr val="black"/>
                </a:solidFill>
                <a:latin typeface="Trebuchet MS"/>
                <a:cs typeface="Trebuchet MS"/>
              </a:rPr>
              <a:t>etkilemektedir.</a:t>
            </a:r>
            <a:endParaRPr sz="2400">
              <a:solidFill>
                <a:prstClr val="black"/>
              </a:solidFill>
              <a:latin typeface="Trebuchet MS"/>
              <a:cs typeface="Trebuchet MS"/>
            </a:endParaRPr>
          </a:p>
          <a:p>
            <a:pPr marL="341150" indent="-318876" defTabSz="1688165">
              <a:spcBef>
                <a:spcPts val="582"/>
              </a:spcBef>
              <a:buClr>
                <a:srgbClr val="3333CC"/>
              </a:buClr>
              <a:buSzPct val="57692"/>
              <a:buFont typeface="Wingdings"/>
              <a:buChar char=""/>
              <a:tabLst>
                <a:tab pos="342322" algn="l"/>
              </a:tabLst>
            </a:pPr>
            <a:r>
              <a:rPr sz="2400" spc="-194" dirty="0">
                <a:solidFill>
                  <a:prstClr val="black"/>
                </a:solidFill>
                <a:latin typeface="Arial"/>
                <a:cs typeface="Arial"/>
              </a:rPr>
              <a:t>Bu </a:t>
            </a:r>
            <a:r>
              <a:rPr sz="2400" spc="-129" dirty="0">
                <a:solidFill>
                  <a:prstClr val="black"/>
                </a:solidFill>
                <a:latin typeface="Arial"/>
                <a:cs typeface="Arial"/>
              </a:rPr>
              <a:t>yüzden </a:t>
            </a:r>
            <a:r>
              <a:rPr sz="2400" spc="-65" dirty="0">
                <a:solidFill>
                  <a:prstClr val="black"/>
                </a:solidFill>
                <a:latin typeface="Arial"/>
                <a:cs typeface="Arial"/>
              </a:rPr>
              <a:t>olabildiği </a:t>
            </a:r>
            <a:r>
              <a:rPr sz="2400" spc="-111" dirty="0">
                <a:solidFill>
                  <a:prstClr val="black"/>
                </a:solidFill>
                <a:latin typeface="Arial"/>
                <a:cs typeface="Arial"/>
              </a:rPr>
              <a:t>kadar </a:t>
            </a:r>
            <a:r>
              <a:rPr sz="2400" spc="-222" dirty="0">
                <a:solidFill>
                  <a:prstClr val="black"/>
                </a:solidFill>
                <a:latin typeface="Arial"/>
                <a:cs typeface="Arial"/>
              </a:rPr>
              <a:t>az </a:t>
            </a:r>
            <a:r>
              <a:rPr sz="2400" spc="-111" dirty="0">
                <a:solidFill>
                  <a:prstClr val="black"/>
                </a:solidFill>
                <a:latin typeface="Arial"/>
                <a:cs typeface="Arial"/>
              </a:rPr>
              <a:t>sinyal </a:t>
            </a:r>
            <a:r>
              <a:rPr sz="2400" spc="-37" dirty="0">
                <a:solidFill>
                  <a:prstClr val="black"/>
                </a:solidFill>
                <a:latin typeface="Arial"/>
                <a:cs typeface="Arial"/>
              </a:rPr>
              <a:t>ile </a:t>
            </a:r>
            <a:r>
              <a:rPr sz="2400" spc="-65" dirty="0">
                <a:solidFill>
                  <a:prstClr val="black"/>
                </a:solidFill>
                <a:latin typeface="Arial"/>
                <a:cs typeface="Arial"/>
              </a:rPr>
              <a:t>olabildiği </a:t>
            </a:r>
            <a:r>
              <a:rPr sz="2400" spc="-111" dirty="0">
                <a:solidFill>
                  <a:prstClr val="black"/>
                </a:solidFill>
                <a:latin typeface="Arial"/>
                <a:cs typeface="Arial"/>
              </a:rPr>
              <a:t>kadar </a:t>
            </a:r>
            <a:r>
              <a:rPr sz="2400" spc="-120" dirty="0">
                <a:solidFill>
                  <a:prstClr val="black"/>
                </a:solidFill>
                <a:latin typeface="Arial"/>
                <a:cs typeface="Arial"/>
              </a:rPr>
              <a:t>fazla</a:t>
            </a:r>
            <a:r>
              <a:rPr sz="2400" spc="-148" dirty="0">
                <a:solidFill>
                  <a:prstClr val="black"/>
                </a:solidFill>
                <a:latin typeface="Arial"/>
                <a:cs typeface="Arial"/>
              </a:rPr>
              <a:t> </a:t>
            </a:r>
            <a:r>
              <a:rPr sz="2400" spc="-55" dirty="0">
                <a:solidFill>
                  <a:prstClr val="black"/>
                </a:solidFill>
                <a:latin typeface="Arial"/>
                <a:cs typeface="Arial"/>
              </a:rPr>
              <a:t>veriyi</a:t>
            </a:r>
            <a:endParaRPr sz="2400">
              <a:solidFill>
                <a:prstClr val="black"/>
              </a:solidFill>
              <a:latin typeface="Arial"/>
              <a:cs typeface="Arial"/>
            </a:endParaRPr>
          </a:p>
          <a:p>
            <a:pPr marL="341150" defTabSz="1688165"/>
            <a:r>
              <a:rPr sz="2400" spc="-102" dirty="0">
                <a:solidFill>
                  <a:prstClr val="black"/>
                </a:solidFill>
                <a:latin typeface="Arial"/>
                <a:cs typeface="Arial"/>
              </a:rPr>
              <a:t>göndermek</a:t>
            </a:r>
            <a:r>
              <a:rPr sz="2400" spc="-138" dirty="0">
                <a:solidFill>
                  <a:prstClr val="black"/>
                </a:solidFill>
                <a:latin typeface="Arial"/>
                <a:cs typeface="Arial"/>
              </a:rPr>
              <a:t> </a:t>
            </a:r>
            <a:r>
              <a:rPr sz="2400" spc="-102" dirty="0">
                <a:solidFill>
                  <a:prstClr val="black"/>
                </a:solidFill>
                <a:latin typeface="Arial"/>
                <a:cs typeface="Arial"/>
              </a:rPr>
              <a:t>amaçlanmaktadır.</a:t>
            </a:r>
            <a:endParaRPr sz="2400">
              <a:solidFill>
                <a:prstClr val="black"/>
              </a:solidFill>
              <a:latin typeface="Arial"/>
              <a:cs typeface="Arial"/>
            </a:endParaRPr>
          </a:p>
          <a:p>
            <a:pPr marL="341150" indent="-318876" defTabSz="1688165">
              <a:spcBef>
                <a:spcPts val="572"/>
              </a:spcBef>
              <a:buClr>
                <a:srgbClr val="3333CC"/>
              </a:buClr>
              <a:buSzPct val="57692"/>
              <a:buFont typeface="Wingdings"/>
              <a:buChar char=""/>
              <a:tabLst>
                <a:tab pos="342322" algn="l"/>
              </a:tabLst>
            </a:pPr>
            <a:r>
              <a:rPr sz="2400" spc="-83" dirty="0">
                <a:solidFill>
                  <a:prstClr val="black"/>
                </a:solidFill>
                <a:latin typeface="Arial"/>
                <a:cs typeface="Arial"/>
              </a:rPr>
              <a:t>Bir </a:t>
            </a:r>
            <a:r>
              <a:rPr sz="2400" spc="-55" dirty="0">
                <a:solidFill>
                  <a:prstClr val="black"/>
                </a:solidFill>
                <a:latin typeface="Arial"/>
                <a:cs typeface="Arial"/>
              </a:rPr>
              <a:t>iletişimde </a:t>
            </a:r>
            <a:r>
              <a:rPr sz="2400" spc="-18" dirty="0">
                <a:solidFill>
                  <a:prstClr val="black"/>
                </a:solidFill>
                <a:latin typeface="Arial"/>
                <a:cs typeface="Arial"/>
              </a:rPr>
              <a:t>bir </a:t>
            </a:r>
            <a:r>
              <a:rPr sz="2400" spc="-129" dirty="0">
                <a:solidFill>
                  <a:prstClr val="black"/>
                </a:solidFill>
                <a:latin typeface="Arial"/>
                <a:cs typeface="Arial"/>
              </a:rPr>
              <a:t>saniyede </a:t>
            </a:r>
            <a:r>
              <a:rPr sz="2400" spc="-28" dirty="0">
                <a:solidFill>
                  <a:prstClr val="black"/>
                </a:solidFill>
                <a:latin typeface="Arial"/>
                <a:cs typeface="Arial"/>
              </a:rPr>
              <a:t>iletilen </a:t>
            </a:r>
            <a:r>
              <a:rPr sz="2400" spc="-55" dirty="0">
                <a:solidFill>
                  <a:prstClr val="black"/>
                </a:solidFill>
                <a:latin typeface="Arial"/>
                <a:cs typeface="Arial"/>
              </a:rPr>
              <a:t>veri miktarı </a:t>
            </a:r>
            <a:r>
              <a:rPr sz="2400" b="1" spc="-138" dirty="0">
                <a:solidFill>
                  <a:prstClr val="black"/>
                </a:solidFill>
                <a:latin typeface="Arial"/>
                <a:cs typeface="Arial"/>
              </a:rPr>
              <a:t>veri </a:t>
            </a:r>
            <a:r>
              <a:rPr sz="2400" b="1" spc="-148" dirty="0">
                <a:solidFill>
                  <a:prstClr val="black"/>
                </a:solidFill>
                <a:latin typeface="Arial"/>
                <a:cs typeface="Arial"/>
              </a:rPr>
              <a:t>oranı </a:t>
            </a:r>
            <a:r>
              <a:rPr sz="2400" b="1" spc="-111" dirty="0">
                <a:solidFill>
                  <a:prstClr val="black"/>
                </a:solidFill>
                <a:latin typeface="Arial"/>
                <a:cs typeface="Arial"/>
              </a:rPr>
              <a:t>(data</a:t>
            </a:r>
            <a:r>
              <a:rPr sz="2400" b="1" spc="-323" dirty="0">
                <a:solidFill>
                  <a:prstClr val="black"/>
                </a:solidFill>
                <a:latin typeface="Arial"/>
                <a:cs typeface="Arial"/>
              </a:rPr>
              <a:t> </a:t>
            </a:r>
            <a:r>
              <a:rPr sz="2400" b="1" spc="-92" dirty="0">
                <a:solidFill>
                  <a:prstClr val="black"/>
                </a:solidFill>
                <a:latin typeface="Arial"/>
                <a:cs typeface="Arial"/>
              </a:rPr>
              <a:t>rate)</a:t>
            </a:r>
            <a:endParaRPr sz="2400">
              <a:solidFill>
                <a:prstClr val="black"/>
              </a:solidFill>
              <a:latin typeface="Arial"/>
              <a:cs typeface="Arial"/>
            </a:endParaRPr>
          </a:p>
          <a:p>
            <a:pPr marL="341150" defTabSz="1688165"/>
            <a:r>
              <a:rPr sz="2400" spc="-92" dirty="0">
                <a:solidFill>
                  <a:prstClr val="black"/>
                </a:solidFill>
                <a:latin typeface="Arial"/>
                <a:cs typeface="Arial"/>
              </a:rPr>
              <a:t>olarak</a:t>
            </a:r>
            <a:r>
              <a:rPr sz="2400" spc="-148" dirty="0">
                <a:solidFill>
                  <a:prstClr val="black"/>
                </a:solidFill>
                <a:latin typeface="Arial"/>
                <a:cs typeface="Arial"/>
              </a:rPr>
              <a:t> </a:t>
            </a:r>
            <a:r>
              <a:rPr sz="2400" spc="-74" dirty="0">
                <a:solidFill>
                  <a:prstClr val="black"/>
                </a:solidFill>
                <a:latin typeface="Arial"/>
                <a:cs typeface="Arial"/>
              </a:rPr>
              <a:t>adlandırılır.</a:t>
            </a:r>
            <a:endParaRPr sz="2400">
              <a:solidFill>
                <a:prstClr val="black"/>
              </a:solidFill>
              <a:latin typeface="Arial"/>
              <a:cs typeface="Arial"/>
            </a:endParaRPr>
          </a:p>
          <a:p>
            <a:pPr marL="341150" indent="-318876" defTabSz="1688165">
              <a:spcBef>
                <a:spcPts val="572"/>
              </a:spcBef>
              <a:buClr>
                <a:srgbClr val="3333CC"/>
              </a:buClr>
              <a:buSzPct val="57692"/>
              <a:buFont typeface="Wingdings"/>
              <a:buChar char=""/>
              <a:tabLst>
                <a:tab pos="342322" algn="l"/>
              </a:tabLst>
            </a:pPr>
            <a:r>
              <a:rPr sz="2400" b="1" spc="-194" dirty="0">
                <a:solidFill>
                  <a:prstClr val="black"/>
                </a:solidFill>
                <a:latin typeface="Arial"/>
                <a:cs typeface="Arial"/>
              </a:rPr>
              <a:t>Bir </a:t>
            </a:r>
            <a:r>
              <a:rPr sz="2400" b="1" spc="-185" dirty="0">
                <a:solidFill>
                  <a:prstClr val="black"/>
                </a:solidFill>
                <a:latin typeface="Arial"/>
                <a:cs typeface="Arial"/>
              </a:rPr>
              <a:t>saniyede </a:t>
            </a:r>
            <a:r>
              <a:rPr sz="2400" b="1" spc="-102" dirty="0">
                <a:solidFill>
                  <a:prstClr val="black"/>
                </a:solidFill>
                <a:latin typeface="Arial"/>
                <a:cs typeface="Arial"/>
              </a:rPr>
              <a:t>iletilen </a:t>
            </a:r>
            <a:r>
              <a:rPr sz="2400" b="1" spc="-185" dirty="0">
                <a:solidFill>
                  <a:prstClr val="black"/>
                </a:solidFill>
                <a:latin typeface="Arial"/>
                <a:cs typeface="Arial"/>
              </a:rPr>
              <a:t>sinyal </a:t>
            </a:r>
            <a:r>
              <a:rPr sz="2400" b="1" spc="-111" dirty="0">
                <a:solidFill>
                  <a:prstClr val="black"/>
                </a:solidFill>
                <a:latin typeface="Arial"/>
                <a:cs typeface="Arial"/>
              </a:rPr>
              <a:t>miktarı </a:t>
            </a:r>
            <a:r>
              <a:rPr sz="2400" b="1" spc="-203" dirty="0">
                <a:solidFill>
                  <a:prstClr val="black"/>
                </a:solidFill>
                <a:latin typeface="Arial"/>
                <a:cs typeface="Arial"/>
              </a:rPr>
              <a:t>ise </a:t>
            </a:r>
            <a:r>
              <a:rPr sz="2400" b="1" spc="-111" dirty="0">
                <a:solidFill>
                  <a:prstClr val="black"/>
                </a:solidFill>
                <a:latin typeface="Trebuchet MS"/>
                <a:cs typeface="Trebuchet MS"/>
              </a:rPr>
              <a:t>signal </a:t>
            </a:r>
            <a:r>
              <a:rPr sz="2400" b="1" spc="-138" dirty="0">
                <a:solidFill>
                  <a:prstClr val="black"/>
                </a:solidFill>
                <a:latin typeface="Trebuchet MS"/>
                <a:cs typeface="Trebuchet MS"/>
              </a:rPr>
              <a:t>rate</a:t>
            </a:r>
            <a:r>
              <a:rPr sz="2400" spc="-138" dirty="0">
                <a:solidFill>
                  <a:prstClr val="black"/>
                </a:solidFill>
                <a:latin typeface="Arial"/>
                <a:cs typeface="Arial"/>
              </a:rPr>
              <a:t>, </a:t>
            </a:r>
            <a:r>
              <a:rPr sz="2400" b="1" spc="-120" dirty="0">
                <a:solidFill>
                  <a:prstClr val="black"/>
                </a:solidFill>
                <a:latin typeface="Trebuchet MS"/>
                <a:cs typeface="Trebuchet MS"/>
              </a:rPr>
              <a:t>modulation</a:t>
            </a:r>
            <a:r>
              <a:rPr sz="2400" b="1" spc="231" dirty="0">
                <a:solidFill>
                  <a:prstClr val="black"/>
                </a:solidFill>
                <a:latin typeface="Trebuchet MS"/>
                <a:cs typeface="Trebuchet MS"/>
              </a:rPr>
              <a:t> </a:t>
            </a:r>
            <a:r>
              <a:rPr sz="2400" b="1" spc="-157" dirty="0">
                <a:solidFill>
                  <a:prstClr val="black"/>
                </a:solidFill>
                <a:latin typeface="Trebuchet MS"/>
                <a:cs typeface="Trebuchet MS"/>
              </a:rPr>
              <a:t>rate</a:t>
            </a:r>
            <a:endParaRPr sz="2400">
              <a:solidFill>
                <a:prstClr val="black"/>
              </a:solidFill>
              <a:latin typeface="Trebuchet MS"/>
              <a:cs typeface="Trebuchet MS"/>
            </a:endParaRPr>
          </a:p>
          <a:p>
            <a:pPr marL="341150" defTabSz="1688165"/>
            <a:r>
              <a:rPr sz="2400" spc="-148" dirty="0">
                <a:solidFill>
                  <a:prstClr val="black"/>
                </a:solidFill>
                <a:latin typeface="Arial"/>
                <a:cs typeface="Arial"/>
              </a:rPr>
              <a:t>veya </a:t>
            </a:r>
            <a:r>
              <a:rPr sz="2400" b="1" spc="-120" dirty="0">
                <a:solidFill>
                  <a:prstClr val="black"/>
                </a:solidFill>
                <a:latin typeface="Trebuchet MS"/>
                <a:cs typeface="Trebuchet MS"/>
              </a:rPr>
              <a:t>baud </a:t>
            </a:r>
            <a:r>
              <a:rPr sz="2400" b="1" spc="-157" dirty="0">
                <a:solidFill>
                  <a:prstClr val="black"/>
                </a:solidFill>
                <a:latin typeface="Trebuchet MS"/>
                <a:cs typeface="Trebuchet MS"/>
              </a:rPr>
              <a:t>rate </a:t>
            </a:r>
            <a:r>
              <a:rPr sz="2400" spc="-92" dirty="0">
                <a:solidFill>
                  <a:prstClr val="black"/>
                </a:solidFill>
                <a:latin typeface="Arial"/>
                <a:cs typeface="Arial"/>
              </a:rPr>
              <a:t>olarak</a:t>
            </a:r>
            <a:r>
              <a:rPr sz="2400" spc="-120" dirty="0">
                <a:solidFill>
                  <a:prstClr val="black"/>
                </a:solidFill>
                <a:latin typeface="Arial"/>
                <a:cs typeface="Arial"/>
              </a:rPr>
              <a:t> </a:t>
            </a:r>
            <a:r>
              <a:rPr sz="2400" spc="-74" dirty="0">
                <a:solidFill>
                  <a:prstClr val="black"/>
                </a:solidFill>
                <a:latin typeface="Arial"/>
                <a:cs typeface="Arial"/>
              </a:rPr>
              <a:t>adlandırılır.</a:t>
            </a:r>
            <a:endParaRPr sz="2400">
              <a:solidFill>
                <a:prstClr val="black"/>
              </a:solidFill>
              <a:latin typeface="Arial"/>
              <a:cs typeface="Arial"/>
            </a:endParaRPr>
          </a:p>
          <a:p>
            <a:pPr marL="341150" marR="23447" indent="-318876" defTabSz="1688165">
              <a:spcBef>
                <a:spcPts val="582"/>
              </a:spcBef>
              <a:buClr>
                <a:srgbClr val="3333CC"/>
              </a:buClr>
              <a:buSzPct val="57692"/>
              <a:buFont typeface="Wingdings"/>
              <a:buChar char=""/>
              <a:tabLst>
                <a:tab pos="342322" algn="l"/>
              </a:tabLst>
            </a:pPr>
            <a:r>
              <a:rPr sz="2400" b="1" spc="-129" dirty="0">
                <a:solidFill>
                  <a:prstClr val="black"/>
                </a:solidFill>
                <a:latin typeface="Arial"/>
                <a:cs typeface="Arial"/>
              </a:rPr>
              <a:t>Veri </a:t>
            </a:r>
            <a:r>
              <a:rPr sz="2400" b="1" spc="-203" dirty="0">
                <a:solidFill>
                  <a:prstClr val="black"/>
                </a:solidFill>
                <a:latin typeface="Arial"/>
                <a:cs typeface="Arial"/>
              </a:rPr>
              <a:t>parçası </a:t>
            </a:r>
            <a:r>
              <a:rPr sz="2400" b="1" spc="-111" dirty="0">
                <a:solidFill>
                  <a:prstClr val="black"/>
                </a:solidFill>
                <a:latin typeface="Arial"/>
                <a:cs typeface="Arial"/>
              </a:rPr>
              <a:t>(data </a:t>
            </a:r>
            <a:r>
              <a:rPr sz="2400" b="1" spc="-120" dirty="0">
                <a:solidFill>
                  <a:prstClr val="black"/>
                </a:solidFill>
                <a:latin typeface="Arial"/>
                <a:cs typeface="Arial"/>
              </a:rPr>
              <a:t>element) </a:t>
            </a:r>
            <a:r>
              <a:rPr sz="2400" spc="-175" dirty="0">
                <a:solidFill>
                  <a:prstClr val="black"/>
                </a:solidFill>
                <a:latin typeface="Arial"/>
                <a:cs typeface="Arial"/>
              </a:rPr>
              <a:t>sayısal </a:t>
            </a:r>
            <a:r>
              <a:rPr sz="2400" spc="-46" dirty="0">
                <a:solidFill>
                  <a:prstClr val="black"/>
                </a:solidFill>
                <a:latin typeface="Arial"/>
                <a:cs typeface="Arial"/>
              </a:rPr>
              <a:t>veriler </a:t>
            </a:r>
            <a:r>
              <a:rPr sz="2400" spc="-65" dirty="0">
                <a:solidFill>
                  <a:prstClr val="black"/>
                </a:solidFill>
                <a:latin typeface="Arial"/>
                <a:cs typeface="Arial"/>
              </a:rPr>
              <a:t>için </a:t>
            </a:r>
            <a:r>
              <a:rPr sz="2400" b="1" spc="-138" dirty="0">
                <a:solidFill>
                  <a:prstClr val="black"/>
                </a:solidFill>
                <a:latin typeface="Trebuchet MS"/>
                <a:cs typeface="Trebuchet MS"/>
              </a:rPr>
              <a:t>bir </a:t>
            </a:r>
            <a:r>
              <a:rPr sz="2400" b="1" spc="-129" dirty="0">
                <a:solidFill>
                  <a:prstClr val="black"/>
                </a:solidFill>
                <a:latin typeface="Trebuchet MS"/>
                <a:cs typeface="Trebuchet MS"/>
              </a:rPr>
              <a:t>biti </a:t>
            </a:r>
            <a:r>
              <a:rPr sz="2400" b="1" spc="-138" dirty="0">
                <a:solidFill>
                  <a:prstClr val="black"/>
                </a:solidFill>
                <a:latin typeface="Trebuchet MS"/>
                <a:cs typeface="Trebuchet MS"/>
              </a:rPr>
              <a:t>ifade </a:t>
            </a:r>
            <a:r>
              <a:rPr sz="2400" b="1" spc="-166" dirty="0">
                <a:solidFill>
                  <a:prstClr val="black"/>
                </a:solidFill>
                <a:latin typeface="Trebuchet MS"/>
                <a:cs typeface="Trebuchet MS"/>
              </a:rPr>
              <a:t>eder </a:t>
            </a:r>
            <a:r>
              <a:rPr sz="2400" spc="-138" dirty="0">
                <a:solidFill>
                  <a:prstClr val="black"/>
                </a:solidFill>
                <a:latin typeface="Arial"/>
                <a:cs typeface="Arial"/>
              </a:rPr>
              <a:t>ve </a:t>
            </a:r>
            <a:r>
              <a:rPr sz="2400" spc="-129" dirty="0">
                <a:solidFill>
                  <a:prstClr val="black"/>
                </a:solidFill>
                <a:latin typeface="Arial"/>
                <a:cs typeface="Arial"/>
              </a:rPr>
              <a:t>1  </a:t>
            </a:r>
            <a:r>
              <a:rPr sz="2400" spc="-148" dirty="0">
                <a:solidFill>
                  <a:prstClr val="black"/>
                </a:solidFill>
                <a:latin typeface="Arial"/>
                <a:cs typeface="Arial"/>
              </a:rPr>
              <a:t>veya </a:t>
            </a:r>
            <a:r>
              <a:rPr sz="2400" spc="-129" dirty="0">
                <a:solidFill>
                  <a:prstClr val="black"/>
                </a:solidFill>
                <a:latin typeface="Arial"/>
                <a:cs typeface="Arial"/>
              </a:rPr>
              <a:t>0 </a:t>
            </a:r>
            <a:r>
              <a:rPr sz="2400" spc="-46" dirty="0">
                <a:solidFill>
                  <a:prstClr val="black"/>
                </a:solidFill>
                <a:latin typeface="Arial"/>
                <a:cs typeface="Arial"/>
              </a:rPr>
              <a:t>ile</a:t>
            </a:r>
            <a:r>
              <a:rPr sz="2400" spc="-157" dirty="0">
                <a:solidFill>
                  <a:prstClr val="black"/>
                </a:solidFill>
                <a:latin typeface="Arial"/>
                <a:cs typeface="Arial"/>
              </a:rPr>
              <a:t> </a:t>
            </a:r>
            <a:r>
              <a:rPr sz="2400" spc="-46" dirty="0">
                <a:solidFill>
                  <a:prstClr val="black"/>
                </a:solidFill>
                <a:latin typeface="Arial"/>
                <a:cs typeface="Arial"/>
              </a:rPr>
              <a:t>gösterilir.</a:t>
            </a:r>
            <a:endParaRPr sz="2400">
              <a:solidFill>
                <a:prstClr val="black"/>
              </a:solidFill>
              <a:latin typeface="Arial"/>
              <a:cs typeface="Arial"/>
            </a:endParaRPr>
          </a:p>
          <a:p>
            <a:pPr marL="341150" marR="316531" indent="-318876" defTabSz="1688165">
              <a:spcBef>
                <a:spcPts val="572"/>
              </a:spcBef>
              <a:buClr>
                <a:srgbClr val="3333CC"/>
              </a:buClr>
              <a:buSzPct val="57692"/>
              <a:buFont typeface="Wingdings"/>
              <a:buChar char=""/>
              <a:tabLst>
                <a:tab pos="342322" algn="l"/>
              </a:tabLst>
            </a:pPr>
            <a:r>
              <a:rPr sz="2400" b="1" spc="-129" dirty="0">
                <a:solidFill>
                  <a:prstClr val="black"/>
                </a:solidFill>
                <a:latin typeface="Arial"/>
                <a:cs typeface="Arial"/>
              </a:rPr>
              <a:t>Veri </a:t>
            </a:r>
            <a:r>
              <a:rPr sz="2400" b="1" spc="-148" dirty="0">
                <a:solidFill>
                  <a:prstClr val="black"/>
                </a:solidFill>
                <a:latin typeface="Arial"/>
                <a:cs typeface="Arial"/>
              </a:rPr>
              <a:t>oranı </a:t>
            </a:r>
            <a:r>
              <a:rPr sz="2400" b="1" spc="-111" dirty="0">
                <a:solidFill>
                  <a:prstClr val="black"/>
                </a:solidFill>
                <a:latin typeface="Arial"/>
                <a:cs typeface="Arial"/>
              </a:rPr>
              <a:t>(data </a:t>
            </a:r>
            <a:r>
              <a:rPr sz="2400" b="1" spc="-92" dirty="0">
                <a:solidFill>
                  <a:prstClr val="black"/>
                </a:solidFill>
                <a:latin typeface="Arial"/>
                <a:cs typeface="Arial"/>
              </a:rPr>
              <a:t>rate) </a:t>
            </a:r>
            <a:r>
              <a:rPr sz="2400" spc="-138" dirty="0">
                <a:solidFill>
                  <a:prstClr val="black"/>
                </a:solidFill>
                <a:latin typeface="Arial"/>
                <a:cs typeface="Arial"/>
              </a:rPr>
              <a:t>ise </a:t>
            </a:r>
            <a:r>
              <a:rPr sz="2400" b="1" spc="-120" dirty="0">
                <a:solidFill>
                  <a:prstClr val="black"/>
                </a:solidFill>
                <a:latin typeface="Arial"/>
                <a:cs typeface="Arial"/>
              </a:rPr>
              <a:t>bir </a:t>
            </a:r>
            <a:r>
              <a:rPr sz="2400" b="1" spc="-185" dirty="0">
                <a:solidFill>
                  <a:prstClr val="black"/>
                </a:solidFill>
                <a:latin typeface="Arial"/>
                <a:cs typeface="Arial"/>
              </a:rPr>
              <a:t>saniyede </a:t>
            </a:r>
            <a:r>
              <a:rPr sz="2400" b="1" spc="-166" dirty="0">
                <a:solidFill>
                  <a:prstClr val="black"/>
                </a:solidFill>
                <a:latin typeface="Arial"/>
                <a:cs typeface="Arial"/>
              </a:rPr>
              <a:t>gönderilen </a:t>
            </a:r>
            <a:r>
              <a:rPr sz="2400" b="1" spc="-83" dirty="0">
                <a:solidFill>
                  <a:prstClr val="black"/>
                </a:solidFill>
                <a:latin typeface="Arial"/>
                <a:cs typeface="Arial"/>
              </a:rPr>
              <a:t>bit </a:t>
            </a:r>
            <a:r>
              <a:rPr sz="2400" b="1" spc="-194" dirty="0">
                <a:solidFill>
                  <a:prstClr val="black"/>
                </a:solidFill>
                <a:latin typeface="Arial"/>
                <a:cs typeface="Arial"/>
              </a:rPr>
              <a:t>sayısını </a:t>
            </a:r>
            <a:r>
              <a:rPr sz="2400" spc="-74" dirty="0">
                <a:solidFill>
                  <a:prstClr val="black"/>
                </a:solidFill>
                <a:latin typeface="Arial"/>
                <a:cs typeface="Arial"/>
              </a:rPr>
              <a:t>ifade  </a:t>
            </a:r>
            <a:r>
              <a:rPr sz="2400" spc="-83" dirty="0">
                <a:solidFill>
                  <a:prstClr val="black"/>
                </a:solidFill>
                <a:latin typeface="Arial"/>
                <a:cs typeface="Arial"/>
              </a:rPr>
              <a:t>eder </a:t>
            </a:r>
            <a:r>
              <a:rPr sz="2400" spc="-138" dirty="0">
                <a:solidFill>
                  <a:prstClr val="black"/>
                </a:solidFill>
                <a:latin typeface="Arial"/>
                <a:cs typeface="Arial"/>
              </a:rPr>
              <a:t>ve </a:t>
            </a:r>
            <a:r>
              <a:rPr sz="2400" spc="-18" dirty="0">
                <a:solidFill>
                  <a:prstClr val="black"/>
                </a:solidFill>
                <a:latin typeface="Arial"/>
                <a:cs typeface="Arial"/>
              </a:rPr>
              <a:t>birimi </a:t>
            </a:r>
            <a:r>
              <a:rPr sz="2400" spc="-148" dirty="0">
                <a:solidFill>
                  <a:prstClr val="black"/>
                </a:solidFill>
                <a:latin typeface="Arial"/>
                <a:cs typeface="Arial"/>
              </a:rPr>
              <a:t>bps </a:t>
            </a:r>
            <a:r>
              <a:rPr sz="2400" spc="-9" dirty="0">
                <a:solidFill>
                  <a:prstClr val="black"/>
                </a:solidFill>
                <a:latin typeface="Arial"/>
                <a:cs typeface="Arial"/>
              </a:rPr>
              <a:t>(bit </a:t>
            </a:r>
            <a:r>
              <a:rPr sz="2400" spc="-74" dirty="0">
                <a:solidFill>
                  <a:prstClr val="black"/>
                </a:solidFill>
                <a:latin typeface="Arial"/>
                <a:cs typeface="Arial"/>
              </a:rPr>
              <a:t>per </a:t>
            </a:r>
            <a:r>
              <a:rPr sz="2400" spc="-138" dirty="0">
                <a:solidFill>
                  <a:prstClr val="black"/>
                </a:solidFill>
                <a:latin typeface="Arial"/>
                <a:cs typeface="Arial"/>
              </a:rPr>
              <a:t>second) </a:t>
            </a:r>
            <a:r>
              <a:rPr sz="2400" spc="-92" dirty="0">
                <a:solidFill>
                  <a:prstClr val="black"/>
                </a:solidFill>
                <a:latin typeface="Arial"/>
                <a:cs typeface="Arial"/>
              </a:rPr>
              <a:t>olarak</a:t>
            </a:r>
            <a:r>
              <a:rPr sz="2400" spc="-423" dirty="0">
                <a:solidFill>
                  <a:prstClr val="black"/>
                </a:solidFill>
                <a:latin typeface="Arial"/>
                <a:cs typeface="Arial"/>
              </a:rPr>
              <a:t> </a:t>
            </a:r>
            <a:r>
              <a:rPr sz="2400" spc="-46" dirty="0">
                <a:solidFill>
                  <a:prstClr val="black"/>
                </a:solidFill>
                <a:latin typeface="Arial"/>
                <a:cs typeface="Arial"/>
              </a:rPr>
              <a:t>gösterilir.</a:t>
            </a:r>
            <a:endParaRPr sz="2400">
              <a:solidFill>
                <a:prstClr val="black"/>
              </a:solidFill>
              <a:latin typeface="Arial"/>
              <a:cs typeface="Arial"/>
            </a:endParaRPr>
          </a:p>
        </p:txBody>
      </p:sp>
      <p:sp>
        <p:nvSpPr>
          <p:cNvPr id="11" name="object 11"/>
          <p:cNvSpPr txBox="1">
            <a:spLocks noGrp="1"/>
          </p:cNvSpPr>
          <p:nvPr>
            <p:ph type="title"/>
          </p:nvPr>
        </p:nvSpPr>
        <p:spPr>
          <a:xfrm>
            <a:off x="905490" y="631874"/>
            <a:ext cx="3250809" cy="421476"/>
          </a:xfrm>
          <a:prstGeom prst="rect">
            <a:avLst/>
          </a:prstGeom>
        </p:spPr>
        <p:txBody>
          <a:bodyPr vert="horz" wrap="square" lIns="0" tIns="23446" rIns="0" bIns="0" rtlCol="0">
            <a:spAutoFit/>
          </a:bodyPr>
          <a:lstStyle/>
          <a:p>
            <a:pPr marL="23447">
              <a:spcBef>
                <a:spcPts val="185"/>
              </a:spcBef>
            </a:pPr>
            <a:r>
              <a:rPr spc="-166" dirty="0"/>
              <a:t>Sinyal </a:t>
            </a:r>
            <a:r>
              <a:rPr spc="-129" dirty="0"/>
              <a:t>kodlama</a:t>
            </a:r>
            <a:r>
              <a:rPr spc="-210" dirty="0"/>
              <a:t> </a:t>
            </a:r>
            <a:r>
              <a:rPr spc="-18" dirty="0"/>
              <a:t>kriterleri</a:t>
            </a:r>
          </a:p>
        </p:txBody>
      </p:sp>
      <p:sp>
        <p:nvSpPr>
          <p:cNvPr id="12" name="object 12"/>
          <p:cNvSpPr/>
          <p:nvPr/>
        </p:nvSpPr>
        <p:spPr>
          <a:xfrm>
            <a:off x="562" y="264474"/>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9041305" y="6412100"/>
            <a:ext cx="107850" cy="166885"/>
          </a:xfrm>
          <a:prstGeom prst="rect">
            <a:avLst/>
          </a:prstGeom>
        </p:spPr>
        <p:txBody>
          <a:bodyPr vert="horz" wrap="square" lIns="0" tIns="24618" rIns="0" bIns="0" rtlCol="0">
            <a:spAutoFit/>
          </a:bodyPr>
          <a:lstStyle/>
          <a:p>
            <a:pPr marL="23447" defTabSz="1688165">
              <a:spcBef>
                <a:spcPts val="194"/>
              </a:spcBef>
            </a:pPr>
            <a:r>
              <a:rPr sz="923" spc="-46" dirty="0">
                <a:solidFill>
                  <a:srgbClr val="808080"/>
                </a:solidFill>
                <a:latin typeface="Arial"/>
                <a:cs typeface="Arial"/>
              </a:rPr>
              <a:t>8</a:t>
            </a:r>
            <a:endParaRPr sz="923">
              <a:solidFill>
                <a:prstClr val="black"/>
              </a:solidFill>
              <a:latin typeface="Arial"/>
              <a:cs typeface="Arial"/>
            </a:endParaRPr>
          </a:p>
        </p:txBody>
      </p:sp>
      <p:sp>
        <p:nvSpPr>
          <p:cNvPr id="10" name="object 10"/>
          <p:cNvSpPr txBox="1"/>
          <p:nvPr/>
        </p:nvSpPr>
        <p:spPr>
          <a:xfrm>
            <a:off x="61522" y="1276878"/>
            <a:ext cx="8966982" cy="4392919"/>
          </a:xfrm>
          <a:prstGeom prst="rect">
            <a:avLst/>
          </a:prstGeom>
        </p:spPr>
        <p:txBody>
          <a:bodyPr vert="horz" wrap="square" lIns="0" tIns="22274" rIns="0" bIns="0" rtlCol="0">
            <a:spAutoFit/>
          </a:bodyPr>
          <a:lstStyle/>
          <a:p>
            <a:pPr marL="341150" indent="-318876" defTabSz="1688165">
              <a:spcBef>
                <a:spcPts val="175"/>
              </a:spcBef>
              <a:buClr>
                <a:srgbClr val="3333CC"/>
              </a:buClr>
              <a:buSzPct val="57692"/>
              <a:buFont typeface="Wingdings"/>
              <a:buChar char=""/>
              <a:tabLst>
                <a:tab pos="342322" algn="l"/>
              </a:tabLst>
            </a:pPr>
            <a:r>
              <a:rPr sz="2400" b="1" spc="-203" dirty="0">
                <a:solidFill>
                  <a:prstClr val="black"/>
                </a:solidFill>
                <a:latin typeface="Arial"/>
                <a:cs typeface="Arial"/>
              </a:rPr>
              <a:t>Sinyal parçası </a:t>
            </a:r>
            <a:r>
              <a:rPr sz="2400" b="1" spc="-102" dirty="0">
                <a:solidFill>
                  <a:prstClr val="black"/>
                </a:solidFill>
                <a:latin typeface="Arial"/>
                <a:cs typeface="Arial"/>
              </a:rPr>
              <a:t>(</a:t>
            </a:r>
            <a:r>
              <a:rPr sz="2400" b="1" spc="-102" dirty="0">
                <a:solidFill>
                  <a:prstClr val="black"/>
                </a:solidFill>
                <a:latin typeface="Trebuchet MS"/>
                <a:cs typeface="Trebuchet MS"/>
              </a:rPr>
              <a:t>signal </a:t>
            </a:r>
            <a:r>
              <a:rPr sz="2400" b="1" spc="-157" dirty="0">
                <a:solidFill>
                  <a:prstClr val="black"/>
                </a:solidFill>
                <a:latin typeface="Trebuchet MS"/>
                <a:cs typeface="Trebuchet MS"/>
              </a:rPr>
              <a:t>element) </a:t>
            </a:r>
            <a:r>
              <a:rPr sz="2400" spc="-175" dirty="0">
                <a:solidFill>
                  <a:prstClr val="black"/>
                </a:solidFill>
                <a:latin typeface="Arial"/>
                <a:cs typeface="Arial"/>
              </a:rPr>
              <a:t>sayısal </a:t>
            </a:r>
            <a:r>
              <a:rPr sz="2400" spc="-92" dirty="0">
                <a:solidFill>
                  <a:prstClr val="black"/>
                </a:solidFill>
                <a:latin typeface="Arial"/>
                <a:cs typeface="Arial"/>
              </a:rPr>
              <a:t>sinyallerde </a:t>
            </a:r>
            <a:r>
              <a:rPr sz="2400" spc="-129" dirty="0">
                <a:solidFill>
                  <a:prstClr val="black"/>
                </a:solidFill>
                <a:latin typeface="Arial"/>
                <a:cs typeface="Arial"/>
              </a:rPr>
              <a:t>değişmeden</a:t>
            </a:r>
            <a:r>
              <a:rPr sz="2400" spc="175" dirty="0">
                <a:solidFill>
                  <a:prstClr val="black"/>
                </a:solidFill>
                <a:latin typeface="Arial"/>
                <a:cs typeface="Arial"/>
              </a:rPr>
              <a:t> </a:t>
            </a:r>
            <a:r>
              <a:rPr sz="2400" spc="-129" dirty="0">
                <a:solidFill>
                  <a:prstClr val="black"/>
                </a:solidFill>
                <a:latin typeface="Arial"/>
                <a:cs typeface="Arial"/>
              </a:rPr>
              <a:t>devam</a:t>
            </a:r>
            <a:endParaRPr sz="2400">
              <a:solidFill>
                <a:prstClr val="black"/>
              </a:solidFill>
              <a:latin typeface="Arial"/>
              <a:cs typeface="Arial"/>
            </a:endParaRPr>
          </a:p>
          <a:p>
            <a:pPr marL="341150" defTabSz="1688165"/>
            <a:r>
              <a:rPr sz="2400" spc="-111" dirty="0">
                <a:solidFill>
                  <a:prstClr val="black"/>
                </a:solidFill>
                <a:latin typeface="Arial"/>
                <a:cs typeface="Arial"/>
              </a:rPr>
              <a:t>eden </a:t>
            </a:r>
            <a:r>
              <a:rPr sz="2400" b="1" spc="-138" dirty="0">
                <a:solidFill>
                  <a:prstClr val="black"/>
                </a:solidFill>
                <a:latin typeface="Trebuchet MS"/>
                <a:cs typeface="Trebuchet MS"/>
              </a:rPr>
              <a:t>sinyaldeki bir </a:t>
            </a:r>
            <a:r>
              <a:rPr sz="2400" b="1" spc="-194" dirty="0">
                <a:solidFill>
                  <a:prstClr val="black"/>
                </a:solidFill>
                <a:latin typeface="Arial"/>
                <a:cs typeface="Arial"/>
              </a:rPr>
              <a:t>parçasını </a:t>
            </a:r>
            <a:r>
              <a:rPr sz="2400" spc="-65" dirty="0">
                <a:solidFill>
                  <a:prstClr val="black"/>
                </a:solidFill>
                <a:latin typeface="Arial"/>
                <a:cs typeface="Arial"/>
              </a:rPr>
              <a:t>ifade</a:t>
            </a:r>
            <a:r>
              <a:rPr sz="2400" spc="-111" dirty="0">
                <a:solidFill>
                  <a:prstClr val="black"/>
                </a:solidFill>
                <a:latin typeface="Arial"/>
                <a:cs typeface="Arial"/>
              </a:rPr>
              <a:t> </a:t>
            </a:r>
            <a:r>
              <a:rPr sz="2400" spc="-83" dirty="0">
                <a:solidFill>
                  <a:prstClr val="black"/>
                </a:solidFill>
                <a:latin typeface="Arial"/>
                <a:cs typeface="Arial"/>
              </a:rPr>
              <a:t>eder.</a:t>
            </a:r>
            <a:endParaRPr sz="2400">
              <a:solidFill>
                <a:prstClr val="black"/>
              </a:solidFill>
              <a:latin typeface="Arial"/>
              <a:cs typeface="Arial"/>
            </a:endParaRPr>
          </a:p>
          <a:p>
            <a:pPr marL="341150" marR="683472" indent="-318876" defTabSz="1688165">
              <a:spcBef>
                <a:spcPts val="582"/>
              </a:spcBef>
              <a:buClr>
                <a:srgbClr val="3333CC"/>
              </a:buClr>
              <a:buSzPct val="57692"/>
              <a:buFont typeface="Wingdings"/>
              <a:buChar char=""/>
              <a:tabLst>
                <a:tab pos="342322" algn="l"/>
              </a:tabLst>
            </a:pPr>
            <a:r>
              <a:rPr sz="2400" spc="-148" dirty="0">
                <a:solidFill>
                  <a:prstClr val="black"/>
                </a:solidFill>
                <a:latin typeface="Arial"/>
                <a:cs typeface="Arial"/>
              </a:rPr>
              <a:t>Sinyal parçası </a:t>
            </a:r>
            <a:r>
              <a:rPr sz="2400" b="1" spc="-102" dirty="0">
                <a:solidFill>
                  <a:prstClr val="black"/>
                </a:solidFill>
                <a:latin typeface="Trebuchet MS"/>
                <a:cs typeface="Trebuchet MS"/>
              </a:rPr>
              <a:t>analog </a:t>
            </a:r>
            <a:r>
              <a:rPr sz="2400" b="1" spc="-138" dirty="0">
                <a:solidFill>
                  <a:prstClr val="black"/>
                </a:solidFill>
                <a:latin typeface="Trebuchet MS"/>
                <a:cs typeface="Trebuchet MS"/>
              </a:rPr>
              <a:t>sinyallerde </a:t>
            </a:r>
            <a:r>
              <a:rPr sz="2400" spc="-138" dirty="0">
                <a:solidFill>
                  <a:prstClr val="black"/>
                </a:solidFill>
                <a:latin typeface="Arial"/>
                <a:cs typeface="Arial"/>
              </a:rPr>
              <a:t>ise </a:t>
            </a:r>
            <a:r>
              <a:rPr sz="2400" b="1" spc="-157" dirty="0">
                <a:solidFill>
                  <a:prstClr val="black"/>
                </a:solidFill>
                <a:latin typeface="Arial"/>
                <a:cs typeface="Arial"/>
              </a:rPr>
              <a:t>frekansı</a:t>
            </a:r>
            <a:r>
              <a:rPr sz="2400" spc="-157" dirty="0">
                <a:solidFill>
                  <a:prstClr val="black"/>
                </a:solidFill>
                <a:latin typeface="Arial"/>
                <a:cs typeface="Arial"/>
              </a:rPr>
              <a:t>, </a:t>
            </a:r>
            <a:r>
              <a:rPr sz="2400" b="1" spc="-185" dirty="0">
                <a:solidFill>
                  <a:prstClr val="black"/>
                </a:solidFill>
                <a:latin typeface="Arial"/>
                <a:cs typeface="Arial"/>
              </a:rPr>
              <a:t>genliği </a:t>
            </a:r>
            <a:r>
              <a:rPr sz="2400" spc="-138" dirty="0">
                <a:solidFill>
                  <a:prstClr val="black"/>
                </a:solidFill>
                <a:latin typeface="Arial"/>
                <a:cs typeface="Arial"/>
              </a:rPr>
              <a:t>ve </a:t>
            </a:r>
            <a:r>
              <a:rPr sz="2400" b="1" spc="-166" dirty="0">
                <a:solidFill>
                  <a:prstClr val="black"/>
                </a:solidFill>
                <a:latin typeface="Arial"/>
                <a:cs typeface="Arial"/>
              </a:rPr>
              <a:t>faz </a:t>
            </a:r>
            <a:r>
              <a:rPr sz="2400" b="1" spc="-222" dirty="0">
                <a:solidFill>
                  <a:prstClr val="black"/>
                </a:solidFill>
                <a:latin typeface="Arial"/>
                <a:cs typeface="Arial"/>
              </a:rPr>
              <a:t>açısı  </a:t>
            </a:r>
            <a:r>
              <a:rPr sz="2400" b="1" spc="-203" dirty="0">
                <a:solidFill>
                  <a:prstClr val="black"/>
                </a:solidFill>
                <a:latin typeface="Arial"/>
                <a:cs typeface="Arial"/>
              </a:rPr>
              <a:t>değişmeden </a:t>
            </a:r>
            <a:r>
              <a:rPr sz="2400" b="1" spc="-175" dirty="0">
                <a:solidFill>
                  <a:prstClr val="black"/>
                </a:solidFill>
                <a:latin typeface="Arial"/>
                <a:cs typeface="Arial"/>
              </a:rPr>
              <a:t>devam </a:t>
            </a:r>
            <a:r>
              <a:rPr sz="2400" b="1" spc="-166" dirty="0">
                <a:solidFill>
                  <a:prstClr val="black"/>
                </a:solidFill>
                <a:latin typeface="Arial"/>
                <a:cs typeface="Arial"/>
              </a:rPr>
              <a:t>eden </a:t>
            </a:r>
            <a:r>
              <a:rPr sz="2400" b="1" spc="-120" dirty="0">
                <a:solidFill>
                  <a:prstClr val="black"/>
                </a:solidFill>
                <a:latin typeface="Arial"/>
                <a:cs typeface="Arial"/>
              </a:rPr>
              <a:t>bir </a:t>
            </a:r>
            <a:r>
              <a:rPr sz="2400" b="1" spc="-185" dirty="0">
                <a:solidFill>
                  <a:prstClr val="black"/>
                </a:solidFill>
                <a:latin typeface="Arial"/>
                <a:cs typeface="Arial"/>
              </a:rPr>
              <a:t>sinyal </a:t>
            </a:r>
            <a:r>
              <a:rPr sz="2400" b="1" spc="-194" dirty="0">
                <a:solidFill>
                  <a:prstClr val="black"/>
                </a:solidFill>
                <a:latin typeface="Arial"/>
                <a:cs typeface="Arial"/>
              </a:rPr>
              <a:t>parçasını </a:t>
            </a:r>
            <a:r>
              <a:rPr sz="2400" spc="-74" dirty="0">
                <a:solidFill>
                  <a:prstClr val="black"/>
                </a:solidFill>
                <a:latin typeface="Arial"/>
                <a:cs typeface="Arial"/>
              </a:rPr>
              <a:t>ifade</a:t>
            </a:r>
            <a:r>
              <a:rPr sz="2400" spc="388" dirty="0">
                <a:solidFill>
                  <a:prstClr val="black"/>
                </a:solidFill>
                <a:latin typeface="Arial"/>
                <a:cs typeface="Arial"/>
              </a:rPr>
              <a:t> </a:t>
            </a:r>
            <a:r>
              <a:rPr sz="2400" spc="-83" dirty="0">
                <a:solidFill>
                  <a:prstClr val="black"/>
                </a:solidFill>
                <a:latin typeface="Arial"/>
                <a:cs typeface="Arial"/>
              </a:rPr>
              <a:t>eder.</a:t>
            </a:r>
            <a:endParaRPr sz="2400">
              <a:solidFill>
                <a:prstClr val="black"/>
              </a:solidFill>
              <a:latin typeface="Arial"/>
              <a:cs typeface="Arial"/>
            </a:endParaRPr>
          </a:p>
          <a:p>
            <a:pPr marL="341150" marR="363424" indent="-318876" defTabSz="1688165">
              <a:spcBef>
                <a:spcPts val="572"/>
              </a:spcBef>
              <a:buClr>
                <a:srgbClr val="3333CC"/>
              </a:buClr>
              <a:buSzPct val="57692"/>
              <a:buFont typeface="Wingdings"/>
              <a:buChar char=""/>
              <a:tabLst>
                <a:tab pos="342322" algn="l"/>
              </a:tabLst>
            </a:pPr>
            <a:r>
              <a:rPr sz="2400" b="1" spc="-203" dirty="0">
                <a:solidFill>
                  <a:prstClr val="black"/>
                </a:solidFill>
                <a:latin typeface="Arial"/>
                <a:cs typeface="Arial"/>
              </a:rPr>
              <a:t>Sinyal </a:t>
            </a:r>
            <a:r>
              <a:rPr sz="2400" b="1" spc="-148" dirty="0">
                <a:solidFill>
                  <a:prstClr val="black"/>
                </a:solidFill>
                <a:latin typeface="Arial"/>
                <a:cs typeface="Arial"/>
              </a:rPr>
              <a:t>oranı </a:t>
            </a:r>
            <a:r>
              <a:rPr sz="2400" spc="-148" dirty="0">
                <a:solidFill>
                  <a:prstClr val="black"/>
                </a:solidFill>
                <a:latin typeface="Arial"/>
                <a:cs typeface="Arial"/>
              </a:rPr>
              <a:t>veya </a:t>
            </a:r>
            <a:r>
              <a:rPr sz="2400" b="1" spc="-203" dirty="0">
                <a:solidFill>
                  <a:prstClr val="black"/>
                </a:solidFill>
                <a:latin typeface="Arial"/>
                <a:cs typeface="Arial"/>
              </a:rPr>
              <a:t>modülasyon </a:t>
            </a:r>
            <a:r>
              <a:rPr sz="2400" b="1" spc="-148" dirty="0">
                <a:solidFill>
                  <a:prstClr val="black"/>
                </a:solidFill>
                <a:latin typeface="Arial"/>
                <a:cs typeface="Arial"/>
              </a:rPr>
              <a:t>oranı </a:t>
            </a:r>
            <a:r>
              <a:rPr sz="2400" spc="-138" dirty="0">
                <a:solidFill>
                  <a:prstClr val="black"/>
                </a:solidFill>
                <a:latin typeface="Arial"/>
                <a:cs typeface="Arial"/>
              </a:rPr>
              <a:t>ise </a:t>
            </a:r>
            <a:r>
              <a:rPr sz="2400" b="1" spc="-138" dirty="0">
                <a:solidFill>
                  <a:prstClr val="black"/>
                </a:solidFill>
                <a:latin typeface="Trebuchet MS"/>
                <a:cs typeface="Trebuchet MS"/>
              </a:rPr>
              <a:t>bir saniyede </a:t>
            </a:r>
            <a:r>
              <a:rPr sz="2400" b="1" spc="-148" dirty="0">
                <a:solidFill>
                  <a:prstClr val="black"/>
                </a:solidFill>
                <a:latin typeface="Trebuchet MS"/>
                <a:cs typeface="Trebuchet MS"/>
              </a:rPr>
              <a:t>iletilen </a:t>
            </a:r>
            <a:r>
              <a:rPr sz="2400" b="1" spc="-129" dirty="0">
                <a:solidFill>
                  <a:prstClr val="black"/>
                </a:solidFill>
                <a:latin typeface="Trebuchet MS"/>
                <a:cs typeface="Trebuchet MS"/>
              </a:rPr>
              <a:t>sinyal  </a:t>
            </a:r>
            <a:r>
              <a:rPr sz="2400" b="1" spc="-194" dirty="0">
                <a:solidFill>
                  <a:prstClr val="black"/>
                </a:solidFill>
                <a:latin typeface="Arial"/>
                <a:cs typeface="Arial"/>
              </a:rPr>
              <a:t>sayısını </a:t>
            </a:r>
            <a:r>
              <a:rPr sz="2400" b="1" spc="-129" dirty="0">
                <a:solidFill>
                  <a:prstClr val="black"/>
                </a:solidFill>
                <a:latin typeface="Arial"/>
                <a:cs typeface="Arial"/>
              </a:rPr>
              <a:t>ifade </a:t>
            </a:r>
            <a:r>
              <a:rPr sz="2400" b="1" spc="-138" dirty="0">
                <a:solidFill>
                  <a:prstClr val="black"/>
                </a:solidFill>
                <a:latin typeface="Arial"/>
                <a:cs typeface="Arial"/>
              </a:rPr>
              <a:t>eder </a:t>
            </a:r>
            <a:r>
              <a:rPr sz="2400" spc="-138" dirty="0">
                <a:solidFill>
                  <a:prstClr val="black"/>
                </a:solidFill>
                <a:latin typeface="Arial"/>
                <a:cs typeface="Arial"/>
              </a:rPr>
              <a:t>ve </a:t>
            </a:r>
            <a:r>
              <a:rPr sz="2400" spc="-18" dirty="0">
                <a:solidFill>
                  <a:prstClr val="black"/>
                </a:solidFill>
                <a:latin typeface="Arial"/>
                <a:cs typeface="Arial"/>
              </a:rPr>
              <a:t>birimi </a:t>
            </a:r>
            <a:r>
              <a:rPr sz="2400" b="1" spc="-83" dirty="0">
                <a:solidFill>
                  <a:prstClr val="black"/>
                </a:solidFill>
                <a:latin typeface="Trebuchet MS"/>
                <a:cs typeface="Trebuchet MS"/>
              </a:rPr>
              <a:t>baud/s </a:t>
            </a:r>
            <a:r>
              <a:rPr sz="2400" spc="-92" dirty="0">
                <a:solidFill>
                  <a:prstClr val="black"/>
                </a:solidFill>
                <a:latin typeface="Arial"/>
                <a:cs typeface="Arial"/>
              </a:rPr>
              <a:t>olarak</a:t>
            </a:r>
            <a:r>
              <a:rPr sz="2400" spc="-102" dirty="0">
                <a:solidFill>
                  <a:prstClr val="black"/>
                </a:solidFill>
                <a:latin typeface="Arial"/>
                <a:cs typeface="Arial"/>
              </a:rPr>
              <a:t> </a:t>
            </a:r>
            <a:r>
              <a:rPr sz="2400" spc="-46" dirty="0">
                <a:solidFill>
                  <a:prstClr val="black"/>
                </a:solidFill>
                <a:latin typeface="Arial"/>
                <a:cs typeface="Arial"/>
              </a:rPr>
              <a:t>gösterilir.</a:t>
            </a:r>
            <a:endParaRPr sz="2400">
              <a:solidFill>
                <a:prstClr val="black"/>
              </a:solidFill>
              <a:latin typeface="Arial"/>
              <a:cs typeface="Arial"/>
            </a:endParaRPr>
          </a:p>
          <a:p>
            <a:pPr marL="341150" marR="1017589" indent="-318876" defTabSz="1688165">
              <a:spcBef>
                <a:spcPts val="572"/>
              </a:spcBef>
              <a:buClr>
                <a:srgbClr val="3333CC"/>
              </a:buClr>
              <a:buSzPct val="57692"/>
              <a:buFont typeface="Wingdings"/>
              <a:buChar char=""/>
              <a:tabLst>
                <a:tab pos="342322" algn="l"/>
              </a:tabLst>
            </a:pPr>
            <a:r>
              <a:rPr sz="2400" spc="-83" dirty="0">
                <a:solidFill>
                  <a:prstClr val="black"/>
                </a:solidFill>
                <a:latin typeface="Arial"/>
                <a:cs typeface="Arial"/>
              </a:rPr>
              <a:t>Bir </a:t>
            </a:r>
            <a:r>
              <a:rPr sz="2400" spc="-92" dirty="0">
                <a:solidFill>
                  <a:prstClr val="black"/>
                </a:solidFill>
                <a:latin typeface="Arial"/>
                <a:cs typeface="Arial"/>
              </a:rPr>
              <a:t>sinyalin </a:t>
            </a:r>
            <a:r>
              <a:rPr sz="2400" spc="-83" dirty="0">
                <a:solidFill>
                  <a:prstClr val="black"/>
                </a:solidFill>
                <a:latin typeface="Arial"/>
                <a:cs typeface="Arial"/>
              </a:rPr>
              <a:t>spektrumu </a:t>
            </a:r>
            <a:r>
              <a:rPr sz="2400" spc="-92" dirty="0">
                <a:solidFill>
                  <a:prstClr val="black"/>
                </a:solidFill>
                <a:latin typeface="Arial"/>
                <a:cs typeface="Arial"/>
              </a:rPr>
              <a:t>sinyalin </a:t>
            </a:r>
            <a:r>
              <a:rPr sz="2400" spc="-46" dirty="0">
                <a:solidFill>
                  <a:prstClr val="black"/>
                </a:solidFill>
                <a:latin typeface="Arial"/>
                <a:cs typeface="Arial"/>
              </a:rPr>
              <a:t>iletilebilmesi </a:t>
            </a:r>
            <a:r>
              <a:rPr sz="2400" spc="-65" dirty="0">
                <a:solidFill>
                  <a:prstClr val="black"/>
                </a:solidFill>
                <a:latin typeface="Arial"/>
                <a:cs typeface="Arial"/>
              </a:rPr>
              <a:t>için </a:t>
            </a:r>
            <a:r>
              <a:rPr sz="2400" spc="-120" dirty="0">
                <a:solidFill>
                  <a:prstClr val="black"/>
                </a:solidFill>
                <a:latin typeface="Arial"/>
                <a:cs typeface="Arial"/>
              </a:rPr>
              <a:t>gereken</a:t>
            </a:r>
            <a:r>
              <a:rPr sz="2400" spc="-434" dirty="0">
                <a:solidFill>
                  <a:prstClr val="black"/>
                </a:solidFill>
                <a:latin typeface="Arial"/>
                <a:cs typeface="Arial"/>
              </a:rPr>
              <a:t> </a:t>
            </a:r>
            <a:r>
              <a:rPr sz="2400" spc="-65" dirty="0">
                <a:solidFill>
                  <a:prstClr val="black"/>
                </a:solidFill>
                <a:latin typeface="Arial"/>
                <a:cs typeface="Arial"/>
              </a:rPr>
              <a:t>bant  </a:t>
            </a:r>
            <a:r>
              <a:rPr sz="2400" spc="-92" dirty="0">
                <a:solidFill>
                  <a:prstClr val="black"/>
                </a:solidFill>
                <a:latin typeface="Arial"/>
                <a:cs typeface="Arial"/>
              </a:rPr>
              <a:t>genişliğini</a:t>
            </a:r>
            <a:r>
              <a:rPr sz="2400" spc="-166" dirty="0">
                <a:solidFill>
                  <a:prstClr val="black"/>
                </a:solidFill>
                <a:latin typeface="Arial"/>
                <a:cs typeface="Arial"/>
              </a:rPr>
              <a:t> </a:t>
            </a:r>
            <a:r>
              <a:rPr sz="2400" spc="-37" dirty="0">
                <a:solidFill>
                  <a:prstClr val="black"/>
                </a:solidFill>
                <a:latin typeface="Arial"/>
                <a:cs typeface="Arial"/>
              </a:rPr>
              <a:t>belirler.</a:t>
            </a:r>
            <a:endParaRPr sz="2400">
              <a:solidFill>
                <a:prstClr val="black"/>
              </a:solidFill>
              <a:latin typeface="Arial"/>
              <a:cs typeface="Arial"/>
            </a:endParaRPr>
          </a:p>
          <a:p>
            <a:pPr marL="341150" marR="344667" indent="-318876" defTabSz="1688165">
              <a:spcBef>
                <a:spcPts val="582"/>
              </a:spcBef>
              <a:buClr>
                <a:srgbClr val="3333CC"/>
              </a:buClr>
              <a:buSzPct val="57692"/>
              <a:buFont typeface="Wingdings"/>
              <a:buChar char=""/>
              <a:tabLst>
                <a:tab pos="342322" algn="l"/>
              </a:tabLst>
            </a:pPr>
            <a:r>
              <a:rPr sz="2400" b="1" spc="-138" dirty="0">
                <a:solidFill>
                  <a:prstClr val="black"/>
                </a:solidFill>
                <a:latin typeface="Trebuchet MS"/>
                <a:cs typeface="Trebuchet MS"/>
              </a:rPr>
              <a:t>Sinyallerde senkronizasyon </a:t>
            </a:r>
            <a:r>
              <a:rPr sz="2400" spc="-83" dirty="0">
                <a:solidFill>
                  <a:prstClr val="black"/>
                </a:solidFill>
                <a:latin typeface="Arial"/>
                <a:cs typeface="Arial"/>
              </a:rPr>
              <a:t>gönderenin gönderdiği </a:t>
            </a:r>
            <a:r>
              <a:rPr sz="2400" spc="-74" dirty="0">
                <a:solidFill>
                  <a:prstClr val="black"/>
                </a:solidFill>
                <a:latin typeface="Arial"/>
                <a:cs typeface="Arial"/>
              </a:rPr>
              <a:t>her </a:t>
            </a:r>
            <a:r>
              <a:rPr sz="2400" b="1" spc="-138" dirty="0">
                <a:solidFill>
                  <a:prstClr val="black"/>
                </a:solidFill>
                <a:latin typeface="Trebuchet MS"/>
                <a:cs typeface="Trebuchet MS"/>
              </a:rPr>
              <a:t>bir</a:t>
            </a:r>
            <a:r>
              <a:rPr sz="2400" b="1" spc="-351" dirty="0">
                <a:solidFill>
                  <a:prstClr val="black"/>
                </a:solidFill>
                <a:latin typeface="Trebuchet MS"/>
                <a:cs typeface="Trebuchet MS"/>
              </a:rPr>
              <a:t> </a:t>
            </a:r>
            <a:r>
              <a:rPr sz="2400" b="1" spc="-129" dirty="0">
                <a:solidFill>
                  <a:prstClr val="black"/>
                </a:solidFill>
                <a:latin typeface="Trebuchet MS"/>
                <a:cs typeface="Trebuchet MS"/>
              </a:rPr>
              <a:t>sinyalin  </a:t>
            </a:r>
            <a:r>
              <a:rPr sz="2400" b="1" spc="-185" dirty="0">
                <a:solidFill>
                  <a:prstClr val="black"/>
                </a:solidFill>
                <a:latin typeface="Arial"/>
                <a:cs typeface="Arial"/>
              </a:rPr>
              <a:t>başladığı </a:t>
            </a:r>
            <a:r>
              <a:rPr sz="2400" b="1" spc="-175" dirty="0">
                <a:solidFill>
                  <a:prstClr val="black"/>
                </a:solidFill>
                <a:latin typeface="Arial"/>
                <a:cs typeface="Arial"/>
              </a:rPr>
              <a:t>ve </a:t>
            </a:r>
            <a:r>
              <a:rPr sz="2400" b="1" spc="-111" dirty="0">
                <a:solidFill>
                  <a:prstClr val="black"/>
                </a:solidFill>
                <a:latin typeface="Arial"/>
                <a:cs typeface="Arial"/>
              </a:rPr>
              <a:t>bittiği </a:t>
            </a:r>
            <a:r>
              <a:rPr sz="2400" b="1" spc="-138" dirty="0">
                <a:solidFill>
                  <a:prstClr val="black"/>
                </a:solidFill>
                <a:latin typeface="Arial"/>
                <a:cs typeface="Arial"/>
              </a:rPr>
              <a:t>yeri </a:t>
            </a:r>
            <a:r>
              <a:rPr sz="2400" b="1" spc="-157" dirty="0">
                <a:solidFill>
                  <a:prstClr val="black"/>
                </a:solidFill>
                <a:latin typeface="Arial"/>
                <a:cs typeface="Arial"/>
              </a:rPr>
              <a:t>alıcının </a:t>
            </a:r>
            <a:r>
              <a:rPr sz="2400" b="1" spc="-203" dirty="0">
                <a:solidFill>
                  <a:prstClr val="black"/>
                </a:solidFill>
                <a:latin typeface="Arial"/>
                <a:cs typeface="Arial"/>
              </a:rPr>
              <a:t>doğru </a:t>
            </a:r>
            <a:r>
              <a:rPr sz="2400" b="1" spc="-129" dirty="0">
                <a:solidFill>
                  <a:prstClr val="black"/>
                </a:solidFill>
                <a:latin typeface="Arial"/>
                <a:cs typeface="Arial"/>
              </a:rPr>
              <a:t>belirleyerek </a:t>
            </a:r>
            <a:r>
              <a:rPr sz="2400" b="1" spc="-175" dirty="0">
                <a:solidFill>
                  <a:prstClr val="black"/>
                </a:solidFill>
                <a:latin typeface="Arial"/>
                <a:cs typeface="Arial"/>
              </a:rPr>
              <a:t>almasını </a:t>
            </a:r>
            <a:r>
              <a:rPr sz="2400" b="1" spc="-129" dirty="0">
                <a:solidFill>
                  <a:prstClr val="black"/>
                </a:solidFill>
                <a:latin typeface="Arial"/>
                <a:cs typeface="Arial"/>
              </a:rPr>
              <a:t>ifade  </a:t>
            </a:r>
            <a:r>
              <a:rPr sz="2400" b="1" spc="-185" dirty="0">
                <a:solidFill>
                  <a:prstClr val="black"/>
                </a:solidFill>
                <a:latin typeface="Trebuchet MS"/>
                <a:cs typeface="Trebuchet MS"/>
              </a:rPr>
              <a:t>eder.</a:t>
            </a:r>
            <a:endParaRPr sz="2400">
              <a:solidFill>
                <a:prstClr val="black"/>
              </a:solidFill>
              <a:latin typeface="Trebuchet MS"/>
              <a:cs typeface="Trebuchet MS"/>
            </a:endParaRPr>
          </a:p>
        </p:txBody>
      </p:sp>
      <p:sp>
        <p:nvSpPr>
          <p:cNvPr id="11" name="object 11"/>
          <p:cNvSpPr txBox="1">
            <a:spLocks noGrp="1"/>
          </p:cNvSpPr>
          <p:nvPr>
            <p:ph type="title"/>
          </p:nvPr>
        </p:nvSpPr>
        <p:spPr>
          <a:xfrm>
            <a:off x="905490" y="633047"/>
            <a:ext cx="3250809" cy="422660"/>
          </a:xfrm>
          <a:prstGeom prst="rect">
            <a:avLst/>
          </a:prstGeom>
        </p:spPr>
        <p:txBody>
          <a:bodyPr vert="horz" wrap="square" lIns="0" tIns="24618" rIns="0" bIns="0" rtlCol="0">
            <a:spAutoFit/>
          </a:bodyPr>
          <a:lstStyle/>
          <a:p>
            <a:pPr marL="23447">
              <a:spcBef>
                <a:spcPts val="194"/>
              </a:spcBef>
            </a:pPr>
            <a:r>
              <a:rPr spc="-166" dirty="0"/>
              <a:t>Sinyal </a:t>
            </a:r>
            <a:r>
              <a:rPr spc="-129" dirty="0"/>
              <a:t>kodlama</a:t>
            </a:r>
            <a:r>
              <a:rPr spc="-210" dirty="0"/>
              <a:t> </a:t>
            </a:r>
            <a:r>
              <a:rPr spc="-18" dirty="0"/>
              <a:t>kriterleri</a:t>
            </a:r>
          </a:p>
        </p:txBody>
      </p:sp>
      <p:sp>
        <p:nvSpPr>
          <p:cNvPr id="12" name="object 12"/>
          <p:cNvSpPr/>
          <p:nvPr/>
        </p:nvSpPr>
        <p:spPr>
          <a:xfrm>
            <a:off x="562" y="265552"/>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9041305" y="6410882"/>
            <a:ext cx="107850" cy="166885"/>
          </a:xfrm>
          <a:prstGeom prst="rect">
            <a:avLst/>
          </a:prstGeom>
        </p:spPr>
        <p:txBody>
          <a:bodyPr vert="horz" wrap="square" lIns="0" tIns="24618" rIns="0" bIns="0" rtlCol="0">
            <a:spAutoFit/>
          </a:bodyPr>
          <a:lstStyle/>
          <a:p>
            <a:pPr marL="23447" defTabSz="1688165">
              <a:spcBef>
                <a:spcPts val="194"/>
              </a:spcBef>
            </a:pPr>
            <a:r>
              <a:rPr sz="923" spc="-46" dirty="0">
                <a:solidFill>
                  <a:srgbClr val="808080"/>
                </a:solidFill>
                <a:latin typeface="Arial"/>
                <a:cs typeface="Arial"/>
              </a:rPr>
              <a:t>9</a:t>
            </a:r>
            <a:endParaRPr sz="923">
              <a:solidFill>
                <a:prstClr val="black"/>
              </a:solidFill>
              <a:latin typeface="Arial"/>
              <a:cs typeface="Arial"/>
            </a:endParaRPr>
          </a:p>
        </p:txBody>
      </p:sp>
      <p:sp>
        <p:nvSpPr>
          <p:cNvPr id="10" name="object 10"/>
          <p:cNvSpPr txBox="1"/>
          <p:nvPr/>
        </p:nvSpPr>
        <p:spPr>
          <a:xfrm>
            <a:off x="704790" y="1064036"/>
            <a:ext cx="4961206" cy="4278489"/>
          </a:xfrm>
          <a:prstGeom prst="rect">
            <a:avLst/>
          </a:prstGeom>
        </p:spPr>
        <p:txBody>
          <a:bodyPr vert="horz" wrap="square" lIns="0" tIns="71511" rIns="0" bIns="0" rtlCol="0">
            <a:spAutoFit/>
          </a:bodyPr>
          <a:lstStyle/>
          <a:p>
            <a:pPr marL="287223" indent="-264948" defTabSz="1688165">
              <a:spcBef>
                <a:spcPts val="563"/>
              </a:spcBef>
              <a:buClr>
                <a:srgbClr val="FF0000"/>
              </a:buClr>
              <a:buSzPct val="53846"/>
              <a:buFont typeface="Wingdings"/>
              <a:buChar char=""/>
              <a:tabLst>
                <a:tab pos="288395" algn="l"/>
              </a:tabLst>
            </a:pPr>
            <a:r>
              <a:rPr sz="2400" spc="-138" dirty="0">
                <a:solidFill>
                  <a:prstClr val="black"/>
                </a:solidFill>
                <a:latin typeface="Arial"/>
                <a:cs typeface="Arial"/>
              </a:rPr>
              <a:t>Kodlama ve </a:t>
            </a:r>
            <a:r>
              <a:rPr sz="2400" spc="-111" dirty="0">
                <a:solidFill>
                  <a:prstClr val="black"/>
                </a:solidFill>
                <a:latin typeface="Arial"/>
                <a:cs typeface="Arial"/>
              </a:rPr>
              <a:t>modülasyon</a:t>
            </a:r>
            <a:r>
              <a:rPr sz="2400" spc="-120" dirty="0">
                <a:solidFill>
                  <a:prstClr val="black"/>
                </a:solidFill>
                <a:latin typeface="Arial"/>
                <a:cs typeface="Arial"/>
              </a:rPr>
              <a:t> </a:t>
            </a:r>
            <a:r>
              <a:rPr sz="2400" spc="-46" dirty="0">
                <a:solidFill>
                  <a:prstClr val="black"/>
                </a:solidFill>
                <a:latin typeface="Arial"/>
                <a:cs typeface="Arial"/>
              </a:rPr>
              <a:t>yöntemleri</a:t>
            </a:r>
            <a:endParaRPr sz="2400">
              <a:solidFill>
                <a:prstClr val="black"/>
              </a:solidFill>
              <a:latin typeface="Arial"/>
              <a:cs typeface="Arial"/>
            </a:endParaRPr>
          </a:p>
          <a:p>
            <a:pPr marL="287223" indent="-264948" defTabSz="1688165">
              <a:spcBef>
                <a:spcPts val="369"/>
              </a:spcBef>
              <a:buClr>
                <a:srgbClr val="FF0000"/>
              </a:buClr>
              <a:buSzPct val="53846"/>
              <a:buFont typeface="Wingdings"/>
              <a:buChar char=""/>
              <a:tabLst>
                <a:tab pos="288395" algn="l"/>
              </a:tabLst>
            </a:pPr>
            <a:r>
              <a:rPr sz="2400" spc="-148" dirty="0">
                <a:solidFill>
                  <a:prstClr val="black"/>
                </a:solidFill>
                <a:latin typeface="Arial"/>
                <a:cs typeface="Arial"/>
              </a:rPr>
              <a:t>Sinyal </a:t>
            </a:r>
            <a:r>
              <a:rPr sz="2400" spc="-111" dirty="0">
                <a:solidFill>
                  <a:prstClr val="black"/>
                </a:solidFill>
                <a:latin typeface="Arial"/>
                <a:cs typeface="Arial"/>
              </a:rPr>
              <a:t>kodlama </a:t>
            </a:r>
            <a:r>
              <a:rPr sz="2400" spc="-18" dirty="0">
                <a:solidFill>
                  <a:prstClr val="black"/>
                </a:solidFill>
                <a:latin typeface="Arial"/>
                <a:cs typeface="Arial"/>
              </a:rPr>
              <a:t>kriterleri</a:t>
            </a:r>
            <a:endParaRPr sz="2400">
              <a:solidFill>
                <a:prstClr val="black"/>
              </a:solidFill>
              <a:latin typeface="Arial"/>
              <a:cs typeface="Arial"/>
            </a:endParaRPr>
          </a:p>
          <a:p>
            <a:pPr marL="287223" indent="-264948" defTabSz="1688165">
              <a:spcBef>
                <a:spcPts val="377"/>
              </a:spcBef>
              <a:buClr>
                <a:srgbClr val="FF0000"/>
              </a:buClr>
              <a:buSzPct val="53846"/>
              <a:buFont typeface="Wingdings"/>
              <a:buChar char=""/>
              <a:tabLst>
                <a:tab pos="288395" algn="l"/>
              </a:tabLst>
            </a:pPr>
            <a:r>
              <a:rPr sz="2400" spc="-203" dirty="0">
                <a:solidFill>
                  <a:srgbClr val="C00000"/>
                </a:solidFill>
                <a:latin typeface="Arial"/>
                <a:cs typeface="Arial"/>
              </a:rPr>
              <a:t>Sayısal </a:t>
            </a:r>
            <a:r>
              <a:rPr sz="2400" spc="-55" dirty="0">
                <a:solidFill>
                  <a:srgbClr val="C00000"/>
                </a:solidFill>
                <a:latin typeface="Arial"/>
                <a:cs typeface="Arial"/>
              </a:rPr>
              <a:t>verinin </a:t>
            </a:r>
            <a:r>
              <a:rPr sz="2400" spc="-129" dirty="0">
                <a:solidFill>
                  <a:srgbClr val="C00000"/>
                </a:solidFill>
                <a:latin typeface="Arial"/>
                <a:cs typeface="Arial"/>
              </a:rPr>
              <a:t>analog </a:t>
            </a:r>
            <a:r>
              <a:rPr sz="2400" spc="-111" dirty="0">
                <a:solidFill>
                  <a:srgbClr val="C00000"/>
                </a:solidFill>
                <a:latin typeface="Arial"/>
                <a:cs typeface="Arial"/>
              </a:rPr>
              <a:t>sinyal </a:t>
            </a:r>
            <a:r>
              <a:rPr sz="2400" spc="-46" dirty="0">
                <a:solidFill>
                  <a:srgbClr val="C00000"/>
                </a:solidFill>
                <a:latin typeface="Arial"/>
                <a:cs typeface="Arial"/>
              </a:rPr>
              <a:t>ile</a:t>
            </a:r>
            <a:r>
              <a:rPr sz="2400" spc="-129" dirty="0">
                <a:solidFill>
                  <a:srgbClr val="C00000"/>
                </a:solidFill>
                <a:latin typeface="Arial"/>
                <a:cs typeface="Arial"/>
              </a:rPr>
              <a:t> </a:t>
            </a:r>
            <a:r>
              <a:rPr sz="2400" spc="-9" dirty="0">
                <a:solidFill>
                  <a:srgbClr val="C00000"/>
                </a:solidFill>
                <a:latin typeface="Arial"/>
                <a:cs typeface="Arial"/>
              </a:rPr>
              <a:t>iletimi</a:t>
            </a:r>
            <a:endParaRPr sz="2400">
              <a:solidFill>
                <a:prstClr val="black"/>
              </a:solidFill>
              <a:latin typeface="Arial"/>
              <a:cs typeface="Arial"/>
            </a:endParaRPr>
          </a:p>
          <a:p>
            <a:pPr marL="656509" lvl="1" indent="-213365" defTabSz="1688165">
              <a:spcBef>
                <a:spcPts val="360"/>
              </a:spcBef>
              <a:buClr>
                <a:srgbClr val="3333CC"/>
              </a:buClr>
              <a:buSzPct val="50000"/>
              <a:buFont typeface="Wingdings"/>
              <a:buChar char=""/>
              <a:tabLst>
                <a:tab pos="657681" algn="l"/>
              </a:tabLst>
            </a:pPr>
            <a:r>
              <a:rPr sz="2400" spc="-111" dirty="0">
                <a:solidFill>
                  <a:prstClr val="black"/>
                </a:solidFill>
                <a:latin typeface="Arial"/>
                <a:cs typeface="Arial"/>
              </a:rPr>
              <a:t>Genlik </a:t>
            </a:r>
            <a:r>
              <a:rPr sz="2400" spc="-102" dirty="0">
                <a:solidFill>
                  <a:prstClr val="black"/>
                </a:solidFill>
                <a:latin typeface="Arial"/>
                <a:cs typeface="Arial"/>
              </a:rPr>
              <a:t>kaydırmalı</a:t>
            </a:r>
            <a:r>
              <a:rPr sz="2400" spc="-240"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166" dirty="0">
                <a:solidFill>
                  <a:prstClr val="black"/>
                </a:solidFill>
                <a:latin typeface="Arial"/>
                <a:cs typeface="Arial"/>
              </a:rPr>
              <a:t>Frekans </a:t>
            </a:r>
            <a:r>
              <a:rPr sz="2400" spc="-102" dirty="0">
                <a:solidFill>
                  <a:prstClr val="black"/>
                </a:solidFill>
                <a:latin typeface="Arial"/>
                <a:cs typeface="Arial"/>
              </a:rPr>
              <a:t>kaydırmalı</a:t>
            </a:r>
            <a:r>
              <a:rPr sz="2400" spc="-129"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277" dirty="0">
                <a:solidFill>
                  <a:prstClr val="black"/>
                </a:solidFill>
                <a:latin typeface="Arial"/>
                <a:cs typeface="Arial"/>
              </a:rPr>
              <a:t>Faz </a:t>
            </a:r>
            <a:r>
              <a:rPr sz="2400" spc="-102" dirty="0">
                <a:solidFill>
                  <a:prstClr val="black"/>
                </a:solidFill>
                <a:latin typeface="Arial"/>
                <a:cs typeface="Arial"/>
              </a:rPr>
              <a:t>kaydırmalı</a:t>
            </a:r>
            <a:r>
              <a:rPr sz="2400" spc="28"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287223" indent="-264948" defTabSz="1688165">
              <a:spcBef>
                <a:spcPts val="351"/>
              </a:spcBef>
              <a:buClr>
                <a:srgbClr val="FF0000"/>
              </a:buClr>
              <a:buSzPct val="53846"/>
              <a:buFont typeface="Wingdings"/>
              <a:buChar char=""/>
              <a:tabLst>
                <a:tab pos="288395" algn="l"/>
              </a:tabLst>
            </a:pPr>
            <a:r>
              <a:rPr sz="2400" spc="-138" dirty="0">
                <a:solidFill>
                  <a:prstClr val="black"/>
                </a:solidFill>
                <a:latin typeface="Arial"/>
                <a:cs typeface="Arial"/>
              </a:rPr>
              <a:t>Analog </a:t>
            </a:r>
            <a:r>
              <a:rPr sz="2400" spc="-55" dirty="0">
                <a:solidFill>
                  <a:prstClr val="black"/>
                </a:solidFill>
                <a:latin typeface="Arial"/>
                <a:cs typeface="Arial"/>
              </a:rPr>
              <a:t>verinin </a:t>
            </a:r>
            <a:r>
              <a:rPr sz="2400" spc="-129" dirty="0">
                <a:solidFill>
                  <a:prstClr val="black"/>
                </a:solidFill>
                <a:latin typeface="Arial"/>
                <a:cs typeface="Arial"/>
              </a:rPr>
              <a:t>analog </a:t>
            </a:r>
            <a:r>
              <a:rPr sz="2400" spc="-111" dirty="0">
                <a:solidFill>
                  <a:prstClr val="black"/>
                </a:solidFill>
                <a:latin typeface="Arial"/>
                <a:cs typeface="Arial"/>
              </a:rPr>
              <a:t>sinyal </a:t>
            </a:r>
            <a:r>
              <a:rPr sz="2400" spc="-46" dirty="0">
                <a:solidFill>
                  <a:prstClr val="black"/>
                </a:solidFill>
                <a:latin typeface="Arial"/>
                <a:cs typeface="Arial"/>
              </a:rPr>
              <a:t>ile</a:t>
            </a:r>
            <a:r>
              <a:rPr sz="2400" spc="-203" dirty="0">
                <a:solidFill>
                  <a:prstClr val="black"/>
                </a:solidFill>
                <a:latin typeface="Arial"/>
                <a:cs typeface="Arial"/>
              </a:rPr>
              <a:t> </a:t>
            </a:r>
            <a:r>
              <a:rPr sz="2400" spc="-9" dirty="0">
                <a:solidFill>
                  <a:prstClr val="black"/>
                </a:solidFill>
                <a:latin typeface="Arial"/>
                <a:cs typeface="Arial"/>
              </a:rPr>
              <a:t>iletimi</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111" dirty="0">
                <a:solidFill>
                  <a:prstClr val="black"/>
                </a:solidFill>
                <a:latin typeface="Arial"/>
                <a:cs typeface="Arial"/>
              </a:rPr>
              <a:t>Genlik</a:t>
            </a:r>
            <a:r>
              <a:rPr sz="2400" spc="-138"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a:p>
            <a:pPr marL="656509" lvl="1" indent="-213365" defTabSz="1688165">
              <a:spcBef>
                <a:spcPts val="572"/>
              </a:spcBef>
              <a:buClr>
                <a:srgbClr val="3333CC"/>
              </a:buClr>
              <a:buSzPct val="50000"/>
              <a:buFont typeface="Wingdings"/>
              <a:buChar char=""/>
              <a:tabLst>
                <a:tab pos="657681" algn="l"/>
              </a:tabLst>
            </a:pPr>
            <a:r>
              <a:rPr sz="2400" spc="-166" dirty="0">
                <a:solidFill>
                  <a:prstClr val="black"/>
                </a:solidFill>
                <a:latin typeface="Arial"/>
                <a:cs typeface="Arial"/>
              </a:rPr>
              <a:t>Frekans</a:t>
            </a:r>
            <a:r>
              <a:rPr sz="2400" spc="-157"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a:p>
            <a:pPr marL="656509" lvl="1" indent="-213365" defTabSz="1688165">
              <a:spcBef>
                <a:spcPts val="582"/>
              </a:spcBef>
              <a:buClr>
                <a:srgbClr val="3333CC"/>
              </a:buClr>
              <a:buSzPct val="50000"/>
              <a:buFont typeface="Wingdings"/>
              <a:buChar char=""/>
              <a:tabLst>
                <a:tab pos="657681" algn="l"/>
              </a:tabLst>
            </a:pPr>
            <a:r>
              <a:rPr sz="2400" spc="-277" dirty="0">
                <a:solidFill>
                  <a:prstClr val="black"/>
                </a:solidFill>
                <a:latin typeface="Arial"/>
                <a:cs typeface="Arial"/>
              </a:rPr>
              <a:t>Faz</a:t>
            </a:r>
            <a:r>
              <a:rPr sz="2400" spc="-157"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p:txBody>
      </p:sp>
      <p:sp>
        <p:nvSpPr>
          <p:cNvPr id="11" name="object 11"/>
          <p:cNvSpPr txBox="1">
            <a:spLocks noGrp="1"/>
          </p:cNvSpPr>
          <p:nvPr>
            <p:ph type="title"/>
          </p:nvPr>
        </p:nvSpPr>
        <p:spPr>
          <a:xfrm>
            <a:off x="1449984" y="565188"/>
            <a:ext cx="3326465" cy="421476"/>
          </a:xfrm>
          <a:prstGeom prst="rect">
            <a:avLst/>
          </a:prstGeom>
        </p:spPr>
        <p:txBody>
          <a:bodyPr vert="horz" wrap="square" lIns="0" tIns="23446" rIns="0" bIns="0" rtlCol="0">
            <a:spAutoFit/>
          </a:bodyPr>
          <a:lstStyle/>
          <a:p>
            <a:pPr marL="23447">
              <a:spcBef>
                <a:spcPts val="185"/>
              </a:spcBef>
            </a:pPr>
            <a:r>
              <a:rPr spc="-185" dirty="0"/>
              <a:t>Ders</a:t>
            </a:r>
            <a:r>
              <a:rPr spc="-277" dirty="0"/>
              <a:t> </a:t>
            </a:r>
            <a:r>
              <a:rPr spc="-92" dirty="0"/>
              <a:t>konuları</a:t>
            </a:r>
          </a:p>
        </p:txBody>
      </p:sp>
      <p:sp>
        <p:nvSpPr>
          <p:cNvPr id="12" name="object 12"/>
          <p:cNvSpPr/>
          <p:nvPr/>
        </p:nvSpPr>
        <p:spPr>
          <a:xfrm>
            <a:off x="562" y="264474"/>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10</a:t>
            </a:r>
            <a:endParaRPr sz="923">
              <a:solidFill>
                <a:prstClr val="black"/>
              </a:solidFill>
              <a:latin typeface="Arial"/>
              <a:cs typeface="Arial"/>
            </a:endParaRPr>
          </a:p>
        </p:txBody>
      </p:sp>
      <p:sp>
        <p:nvSpPr>
          <p:cNvPr id="10" name="object 10"/>
          <p:cNvSpPr txBox="1"/>
          <p:nvPr/>
        </p:nvSpPr>
        <p:spPr>
          <a:xfrm>
            <a:off x="61521" y="1276878"/>
            <a:ext cx="8255391" cy="1946095"/>
          </a:xfrm>
          <a:prstGeom prst="rect">
            <a:avLst/>
          </a:prstGeom>
        </p:spPr>
        <p:txBody>
          <a:bodyPr vert="horz" wrap="square" lIns="0" tIns="22274" rIns="0" bIns="0" rtlCol="0">
            <a:spAutoFit/>
          </a:bodyPr>
          <a:lstStyle/>
          <a:p>
            <a:pPr marL="341150" marR="9379" indent="-318876" algn="just" defTabSz="1688165">
              <a:spcBef>
                <a:spcPts val="175"/>
              </a:spcBef>
              <a:buClr>
                <a:srgbClr val="3333CC"/>
              </a:buClr>
              <a:buSzPct val="57692"/>
              <a:buFont typeface="Wingdings"/>
              <a:buChar char=""/>
              <a:tabLst>
                <a:tab pos="342322" algn="l"/>
              </a:tabLst>
            </a:pPr>
            <a:r>
              <a:rPr lang="en-US" sz="2400" spc="-83" dirty="0">
                <a:solidFill>
                  <a:prstClr val="black"/>
                </a:solidFill>
                <a:latin typeface="Arial"/>
                <a:cs typeface="Arial"/>
              </a:rPr>
              <a:t>If a device works with digital data, but communicates with another device using an analog signal, then the digital data must be sent using an analog signal.</a:t>
            </a:r>
          </a:p>
          <a:p>
            <a:pPr marL="341150" marR="9379" indent="-318876" algn="just" defTabSz="1688165">
              <a:spcBef>
                <a:spcPts val="175"/>
              </a:spcBef>
              <a:buClr>
                <a:srgbClr val="3333CC"/>
              </a:buClr>
              <a:buSzPct val="57692"/>
              <a:buFont typeface="Wingdings"/>
              <a:buChar char=""/>
              <a:tabLst>
                <a:tab pos="342322" algn="l"/>
              </a:tabLst>
            </a:pPr>
            <a:r>
              <a:rPr lang="en-US" sz="2400" spc="-83" dirty="0">
                <a:solidFill>
                  <a:prstClr val="black"/>
                </a:solidFill>
                <a:latin typeface="Arial"/>
                <a:cs typeface="Arial"/>
              </a:rPr>
              <a:t>All changes to be made on the analog signal to express digital data are called modulation.</a:t>
            </a:r>
            <a:endParaRPr sz="2400" dirty="0">
              <a:solidFill>
                <a:prstClr val="black"/>
              </a:solidFill>
              <a:latin typeface="Arial"/>
              <a:cs typeface="Arial"/>
            </a:endParaRPr>
          </a:p>
        </p:txBody>
      </p:sp>
      <p:sp>
        <p:nvSpPr>
          <p:cNvPr id="11" name="object 11"/>
          <p:cNvSpPr txBox="1">
            <a:spLocks noGrp="1"/>
          </p:cNvSpPr>
          <p:nvPr>
            <p:ph type="title"/>
          </p:nvPr>
        </p:nvSpPr>
        <p:spPr>
          <a:xfrm>
            <a:off x="905490" y="633047"/>
            <a:ext cx="5002237" cy="422660"/>
          </a:xfrm>
          <a:prstGeom prst="rect">
            <a:avLst/>
          </a:prstGeom>
        </p:spPr>
        <p:txBody>
          <a:bodyPr vert="horz" wrap="square" lIns="0" tIns="24618" rIns="0" bIns="0" rtlCol="0">
            <a:spAutoFit/>
          </a:bodyPr>
          <a:lstStyle/>
          <a:p>
            <a:pPr marL="23447">
              <a:spcBef>
                <a:spcPts val="194"/>
              </a:spcBef>
            </a:pPr>
            <a:r>
              <a:rPr spc="-210" dirty="0"/>
              <a:t>Sayısal </a:t>
            </a:r>
            <a:r>
              <a:rPr spc="-55" dirty="0"/>
              <a:t>verinin </a:t>
            </a:r>
            <a:r>
              <a:rPr spc="-129" dirty="0"/>
              <a:t>analog sinyal </a:t>
            </a:r>
            <a:r>
              <a:rPr spc="-37" dirty="0"/>
              <a:t>ile</a:t>
            </a:r>
            <a:r>
              <a:rPr spc="-397" dirty="0"/>
              <a:t> </a:t>
            </a:r>
            <a:r>
              <a:rPr spc="-9" dirty="0"/>
              <a:t>iletimi</a:t>
            </a:r>
          </a:p>
        </p:txBody>
      </p:sp>
      <p:grpSp>
        <p:nvGrpSpPr>
          <p:cNvPr id="12" name="object 12"/>
          <p:cNvGrpSpPr/>
          <p:nvPr/>
        </p:nvGrpSpPr>
        <p:grpSpPr>
          <a:xfrm>
            <a:off x="-21945" y="263770"/>
            <a:ext cx="9188548" cy="6373837"/>
            <a:chOff x="-11887" y="0"/>
            <a:chExt cx="4977130" cy="3452495"/>
          </a:xfrm>
        </p:grpSpPr>
        <p:sp>
          <p:nvSpPr>
            <p:cNvPr id="13" name="object 13"/>
            <p:cNvSpPr/>
            <p:nvPr/>
          </p:nvSpPr>
          <p:spPr>
            <a:xfrm>
              <a:off x="82549" y="1770888"/>
              <a:ext cx="4779899" cy="1480281"/>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4" name="object 14"/>
            <p:cNvSpPr/>
            <p:nvPr/>
          </p:nvSpPr>
          <p:spPr>
            <a:xfrm>
              <a:off x="304" y="965"/>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11</a:t>
            </a:r>
            <a:endParaRPr sz="923">
              <a:solidFill>
                <a:prstClr val="black"/>
              </a:solidFill>
              <a:latin typeface="Arial"/>
              <a:cs typeface="Arial"/>
            </a:endParaRPr>
          </a:p>
        </p:txBody>
      </p:sp>
      <p:sp>
        <p:nvSpPr>
          <p:cNvPr id="10" name="object 10"/>
          <p:cNvSpPr txBox="1"/>
          <p:nvPr/>
        </p:nvSpPr>
        <p:spPr>
          <a:xfrm>
            <a:off x="61522" y="1112989"/>
            <a:ext cx="8160434" cy="2341075"/>
          </a:xfrm>
          <a:prstGeom prst="rect">
            <a:avLst/>
          </a:prstGeom>
        </p:spPr>
        <p:txBody>
          <a:bodyPr vert="horz" wrap="square" lIns="0" tIns="22274" rIns="0" bIns="0" rtlCol="0">
            <a:spAutoFit/>
          </a:bodyPr>
          <a:lstStyle/>
          <a:p>
            <a:pPr marL="341150" marR="944902" indent="-318876" defTabSz="1688165">
              <a:spcBef>
                <a:spcPts val="175"/>
              </a:spcBef>
              <a:buClr>
                <a:srgbClr val="3333CC"/>
              </a:buClr>
              <a:buSzPct val="57692"/>
              <a:buFont typeface="Wingdings"/>
              <a:buChar char=""/>
              <a:tabLst>
                <a:tab pos="342322" algn="l"/>
              </a:tabLst>
            </a:pPr>
            <a:r>
              <a:rPr lang="en-US" sz="2400" spc="-203" dirty="0">
                <a:solidFill>
                  <a:prstClr val="black"/>
                </a:solidFill>
                <a:latin typeface="Arial"/>
                <a:cs typeface="Arial"/>
              </a:rPr>
              <a:t>There are four methods that can be used to express digital data on an analog signal. These;</a:t>
            </a:r>
          </a:p>
          <a:p>
            <a:pPr marL="365174" marR="944902" indent="-342900" defTabSz="1688165">
              <a:spcBef>
                <a:spcPts val="175"/>
              </a:spcBef>
              <a:buClr>
                <a:srgbClr val="3333CC"/>
              </a:buClr>
              <a:buSzPct val="57692"/>
              <a:buFont typeface="Arial" panose="020B0604020202020204" pitchFamily="34" charset="0"/>
              <a:buChar char="•"/>
              <a:tabLst>
                <a:tab pos="342322" algn="l"/>
              </a:tabLst>
            </a:pPr>
            <a:r>
              <a:rPr lang="en-US" sz="2400" spc="-203" dirty="0">
                <a:solidFill>
                  <a:prstClr val="black"/>
                </a:solidFill>
                <a:latin typeface="Arial"/>
                <a:cs typeface="Arial"/>
              </a:rPr>
              <a:t>Amplitude Shift Keying (ASK)</a:t>
            </a:r>
          </a:p>
          <a:p>
            <a:pPr marL="365174" marR="944902" indent="-342900" defTabSz="1688165">
              <a:spcBef>
                <a:spcPts val="175"/>
              </a:spcBef>
              <a:buClr>
                <a:srgbClr val="3333CC"/>
              </a:buClr>
              <a:buSzPct val="57692"/>
              <a:buFont typeface="Arial" panose="020B0604020202020204" pitchFamily="34" charset="0"/>
              <a:buChar char="•"/>
              <a:tabLst>
                <a:tab pos="342322" algn="l"/>
              </a:tabLst>
            </a:pPr>
            <a:r>
              <a:rPr lang="en-US" sz="2400" spc="-203" dirty="0">
                <a:solidFill>
                  <a:prstClr val="black"/>
                </a:solidFill>
                <a:latin typeface="Arial"/>
                <a:cs typeface="Arial"/>
              </a:rPr>
              <a:t>Frequency Shift Keying (FSK)</a:t>
            </a:r>
          </a:p>
          <a:p>
            <a:pPr marL="365174" marR="944902" indent="-342900" defTabSz="1688165">
              <a:spcBef>
                <a:spcPts val="175"/>
              </a:spcBef>
              <a:buClr>
                <a:srgbClr val="3333CC"/>
              </a:buClr>
              <a:buSzPct val="57692"/>
              <a:buFont typeface="Arial" panose="020B0604020202020204" pitchFamily="34" charset="0"/>
              <a:buChar char="•"/>
              <a:tabLst>
                <a:tab pos="342322" algn="l"/>
              </a:tabLst>
            </a:pPr>
            <a:r>
              <a:rPr lang="en-US" sz="2400" spc="-203" dirty="0">
                <a:solidFill>
                  <a:prstClr val="black"/>
                </a:solidFill>
                <a:latin typeface="Arial"/>
                <a:cs typeface="Arial"/>
              </a:rPr>
              <a:t>Phase shift keying (PSK)</a:t>
            </a:r>
          </a:p>
          <a:p>
            <a:pPr marL="365174" marR="944902" indent="-342900" defTabSz="1688165">
              <a:spcBef>
                <a:spcPts val="175"/>
              </a:spcBef>
              <a:buClr>
                <a:srgbClr val="3333CC"/>
              </a:buClr>
              <a:buSzPct val="57692"/>
              <a:buFont typeface="Arial" panose="020B0604020202020204" pitchFamily="34" charset="0"/>
              <a:buChar char="•"/>
              <a:tabLst>
                <a:tab pos="342322" algn="l"/>
              </a:tabLst>
            </a:pPr>
            <a:r>
              <a:rPr lang="en-US" sz="2400" spc="-203" dirty="0">
                <a:solidFill>
                  <a:prstClr val="black"/>
                </a:solidFill>
                <a:latin typeface="Arial"/>
                <a:cs typeface="Arial"/>
              </a:rPr>
              <a:t>Quadrature Amplitude Modulation (QAM)</a:t>
            </a:r>
            <a:endParaRPr sz="2031" dirty="0">
              <a:solidFill>
                <a:prstClr val="black"/>
              </a:solidFill>
              <a:latin typeface="Arial"/>
              <a:cs typeface="Arial"/>
            </a:endParaRPr>
          </a:p>
        </p:txBody>
      </p:sp>
      <p:sp>
        <p:nvSpPr>
          <p:cNvPr id="11" name="object 11"/>
          <p:cNvSpPr txBox="1">
            <a:spLocks noGrp="1"/>
          </p:cNvSpPr>
          <p:nvPr>
            <p:ph type="title"/>
          </p:nvPr>
        </p:nvSpPr>
        <p:spPr>
          <a:xfrm>
            <a:off x="905490" y="631874"/>
            <a:ext cx="3029241" cy="421476"/>
          </a:xfrm>
          <a:prstGeom prst="rect">
            <a:avLst/>
          </a:prstGeom>
        </p:spPr>
        <p:txBody>
          <a:bodyPr vert="horz" wrap="square" lIns="0" tIns="23446" rIns="0" bIns="0" rtlCol="0">
            <a:spAutoFit/>
          </a:bodyPr>
          <a:lstStyle/>
          <a:p>
            <a:pPr marL="23447">
              <a:spcBef>
                <a:spcPts val="185"/>
              </a:spcBef>
            </a:pPr>
            <a:r>
              <a:rPr spc="-210" dirty="0"/>
              <a:t>Sayısal </a:t>
            </a:r>
            <a:r>
              <a:rPr spc="-129" dirty="0"/>
              <a:t>analog</a:t>
            </a:r>
            <a:r>
              <a:rPr spc="-277" dirty="0"/>
              <a:t> </a:t>
            </a:r>
            <a:r>
              <a:rPr spc="-102" dirty="0"/>
              <a:t>çevirme</a:t>
            </a:r>
          </a:p>
        </p:txBody>
      </p:sp>
      <p:grpSp>
        <p:nvGrpSpPr>
          <p:cNvPr id="12" name="object 12"/>
          <p:cNvGrpSpPr/>
          <p:nvPr/>
        </p:nvGrpSpPr>
        <p:grpSpPr>
          <a:xfrm>
            <a:off x="-21945" y="263770"/>
            <a:ext cx="9188548" cy="6373837"/>
            <a:chOff x="-11887" y="0"/>
            <a:chExt cx="4977130" cy="3452495"/>
          </a:xfrm>
        </p:grpSpPr>
        <p:sp>
          <p:nvSpPr>
            <p:cNvPr id="13" name="object 13"/>
            <p:cNvSpPr/>
            <p:nvPr/>
          </p:nvSpPr>
          <p:spPr>
            <a:xfrm>
              <a:off x="467932" y="1840738"/>
              <a:ext cx="4040789" cy="1475612"/>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4" name="object 14"/>
            <p:cNvSpPr/>
            <p:nvPr/>
          </p:nvSpPr>
          <p:spPr>
            <a:xfrm>
              <a:off x="304" y="381"/>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normAutofit/>
          </a:bodyPr>
          <a:lstStyle/>
          <a:p>
            <a:pPr algn="l"/>
            <a:r>
              <a:rPr lang="en-US" dirty="0"/>
              <a:t>Modulation</a:t>
            </a:r>
            <a:r>
              <a:rPr lang="tr-TR" dirty="0"/>
              <a:t> (MO</a:t>
            </a:r>
            <a:endParaRPr lang="en-US" dirty="0"/>
          </a:p>
        </p:txBody>
      </p:sp>
      <p:sp>
        <p:nvSpPr>
          <p:cNvPr id="192515" name="Rectangle 3"/>
          <p:cNvSpPr>
            <a:spLocks noGrp="1" noChangeArrowheads="1"/>
          </p:cNvSpPr>
          <p:nvPr>
            <p:ph idx="1"/>
          </p:nvPr>
        </p:nvSpPr>
        <p:spPr/>
        <p:txBody>
          <a:bodyPr>
            <a:normAutofit/>
          </a:bodyPr>
          <a:lstStyle/>
          <a:p>
            <a:pPr marL="0" indent="0">
              <a:buNone/>
            </a:pPr>
            <a:r>
              <a:rPr lang="en-US" sz="1800" dirty="0">
                <a:solidFill>
                  <a:srgbClr val="000000"/>
                </a:solidFill>
                <a:latin typeface="Times New Roman" panose="02020603050405020304" pitchFamily="18" charset="0"/>
              </a:rPr>
              <a:t>The Voice (phone call, etc.), Data and Image signals we want to transmit are low frequency signals.</a:t>
            </a:r>
          </a:p>
          <a:p>
            <a:pPr marL="0" indent="0">
              <a:buNone/>
            </a:pPr>
            <a:r>
              <a:rPr lang="en-US" sz="1800" dirty="0">
                <a:solidFill>
                  <a:srgbClr val="000000"/>
                </a:solidFill>
                <a:latin typeface="Times New Roman" panose="02020603050405020304" pitchFamily="18" charset="0"/>
              </a:rPr>
              <a:t> Low Frequency signals (that we want to transmit) cannot travel long distances due to their low energy.</a:t>
            </a:r>
          </a:p>
          <a:p>
            <a:pPr marL="0" indent="0">
              <a:buNone/>
            </a:pPr>
            <a:r>
              <a:rPr lang="en-US" sz="1800" dirty="0">
                <a:solidFill>
                  <a:srgbClr val="000000"/>
                </a:solidFill>
                <a:latin typeface="Times New Roman" panose="02020603050405020304" pitchFamily="18" charset="0"/>
              </a:rPr>
              <a:t>In order to transmit information quickly and safely over long distances, baseband signals are combined with a higher frequency signal and transmitted. The process of combining the baseband signal with the high-frequency carrier signal is called modulation. Modulation process; amplitude, frequency, phase etc.. of the carrier signal.</a:t>
            </a:r>
          </a:p>
          <a:p>
            <a:pPr marL="0" indent="0">
              <a:buNone/>
            </a:pPr>
            <a:r>
              <a:rPr lang="en-US" sz="1800" dirty="0">
                <a:solidFill>
                  <a:srgbClr val="000000"/>
                </a:solidFill>
                <a:latin typeface="Times New Roman" panose="02020603050405020304" pitchFamily="18" charset="0"/>
              </a:rPr>
              <a:t>It is the process of changing properties.</a:t>
            </a:r>
          </a:p>
          <a:p>
            <a:pPr marL="0" indent="0">
              <a:buNone/>
            </a:pPr>
            <a:r>
              <a:rPr lang="en-US" sz="1800" dirty="0">
                <a:solidFill>
                  <a:srgbClr val="000000"/>
                </a:solidFill>
                <a:latin typeface="Times New Roman" panose="02020603050405020304" pitchFamily="18" charset="0"/>
              </a:rPr>
              <a:t>The main benefits of the modulation process are:</a:t>
            </a:r>
            <a:endParaRPr lang="tr-TR" dirty="0"/>
          </a:p>
        </p:txBody>
      </p:sp>
      <p:sp>
        <p:nvSpPr>
          <p:cNvPr id="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3</a:t>
            </a:fld>
            <a:endParaRPr lang="en-US" sz="1200" dirty="0">
              <a:latin typeface="Times New Roman"/>
              <a:cs typeface="Times New Roman"/>
            </a:endParaRPr>
          </a:p>
        </p:txBody>
      </p:sp>
    </p:spTree>
    <p:extLst>
      <p:ext uri="{BB962C8B-B14F-4D97-AF65-F5344CB8AC3E}">
        <p14:creationId xmlns:p14="http://schemas.microsoft.com/office/powerpoint/2010/main" val="3885805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12</a:t>
            </a:r>
            <a:endParaRPr sz="923">
              <a:solidFill>
                <a:prstClr val="black"/>
              </a:solidFill>
              <a:latin typeface="Arial"/>
              <a:cs typeface="Arial"/>
            </a:endParaRPr>
          </a:p>
        </p:txBody>
      </p:sp>
      <p:sp>
        <p:nvSpPr>
          <p:cNvPr id="10" name="object 10"/>
          <p:cNvSpPr txBox="1"/>
          <p:nvPr/>
        </p:nvSpPr>
        <p:spPr>
          <a:xfrm>
            <a:off x="704790" y="1065206"/>
            <a:ext cx="4961206" cy="4278489"/>
          </a:xfrm>
          <a:prstGeom prst="rect">
            <a:avLst/>
          </a:prstGeom>
        </p:spPr>
        <p:txBody>
          <a:bodyPr vert="horz" wrap="square" lIns="0" tIns="71511" rIns="0" bIns="0" rtlCol="0">
            <a:spAutoFit/>
          </a:bodyPr>
          <a:lstStyle/>
          <a:p>
            <a:pPr marL="287223" indent="-264948" defTabSz="1688165">
              <a:spcBef>
                <a:spcPts val="563"/>
              </a:spcBef>
              <a:buClr>
                <a:srgbClr val="FF0000"/>
              </a:buClr>
              <a:buSzPct val="53846"/>
              <a:buFont typeface="Wingdings"/>
              <a:buChar char=""/>
              <a:tabLst>
                <a:tab pos="288395" algn="l"/>
              </a:tabLst>
            </a:pPr>
            <a:r>
              <a:rPr sz="2400" spc="-138" dirty="0">
                <a:solidFill>
                  <a:prstClr val="black"/>
                </a:solidFill>
                <a:latin typeface="Arial"/>
                <a:cs typeface="Arial"/>
              </a:rPr>
              <a:t>Kodlama ve </a:t>
            </a:r>
            <a:r>
              <a:rPr sz="2400" spc="-111" dirty="0">
                <a:solidFill>
                  <a:prstClr val="black"/>
                </a:solidFill>
                <a:latin typeface="Arial"/>
                <a:cs typeface="Arial"/>
              </a:rPr>
              <a:t>modülasyon</a:t>
            </a:r>
            <a:r>
              <a:rPr sz="2400" spc="-120" dirty="0">
                <a:solidFill>
                  <a:prstClr val="black"/>
                </a:solidFill>
                <a:latin typeface="Arial"/>
                <a:cs typeface="Arial"/>
              </a:rPr>
              <a:t> </a:t>
            </a:r>
            <a:r>
              <a:rPr sz="2400" spc="-46" dirty="0">
                <a:solidFill>
                  <a:prstClr val="black"/>
                </a:solidFill>
                <a:latin typeface="Arial"/>
                <a:cs typeface="Arial"/>
              </a:rPr>
              <a:t>yöntemleri</a:t>
            </a:r>
            <a:endParaRPr sz="2400" dirty="0">
              <a:solidFill>
                <a:prstClr val="black"/>
              </a:solidFill>
              <a:latin typeface="Arial"/>
              <a:cs typeface="Arial"/>
            </a:endParaRPr>
          </a:p>
          <a:p>
            <a:pPr marL="287223" indent="-264948" defTabSz="1688165">
              <a:spcBef>
                <a:spcPts val="369"/>
              </a:spcBef>
              <a:buClr>
                <a:srgbClr val="FF0000"/>
              </a:buClr>
              <a:buSzPct val="53846"/>
              <a:buFont typeface="Wingdings"/>
              <a:buChar char=""/>
              <a:tabLst>
                <a:tab pos="288395" algn="l"/>
              </a:tabLst>
            </a:pPr>
            <a:r>
              <a:rPr sz="2400" spc="-148" dirty="0">
                <a:solidFill>
                  <a:prstClr val="black"/>
                </a:solidFill>
                <a:latin typeface="Arial"/>
                <a:cs typeface="Arial"/>
              </a:rPr>
              <a:t>Sinyal </a:t>
            </a:r>
            <a:r>
              <a:rPr sz="2400" spc="-111" dirty="0">
                <a:solidFill>
                  <a:prstClr val="black"/>
                </a:solidFill>
                <a:latin typeface="Arial"/>
                <a:cs typeface="Arial"/>
              </a:rPr>
              <a:t>kodlama </a:t>
            </a:r>
            <a:r>
              <a:rPr sz="2400" spc="-18" dirty="0">
                <a:solidFill>
                  <a:prstClr val="black"/>
                </a:solidFill>
                <a:latin typeface="Arial"/>
                <a:cs typeface="Arial"/>
              </a:rPr>
              <a:t>kriterleri</a:t>
            </a:r>
            <a:endParaRPr sz="2400" dirty="0">
              <a:solidFill>
                <a:prstClr val="black"/>
              </a:solidFill>
              <a:latin typeface="Arial"/>
              <a:cs typeface="Arial"/>
            </a:endParaRPr>
          </a:p>
          <a:p>
            <a:pPr marL="287223" indent="-264948" defTabSz="1688165">
              <a:spcBef>
                <a:spcPts val="388"/>
              </a:spcBef>
              <a:buClr>
                <a:srgbClr val="FF0000"/>
              </a:buClr>
              <a:buSzPct val="53846"/>
              <a:buFont typeface="Wingdings"/>
              <a:buChar char=""/>
              <a:tabLst>
                <a:tab pos="288395" algn="l"/>
              </a:tabLst>
            </a:pPr>
            <a:r>
              <a:rPr sz="2400" spc="-194" dirty="0">
                <a:solidFill>
                  <a:prstClr val="black"/>
                </a:solidFill>
                <a:latin typeface="Arial"/>
                <a:cs typeface="Arial"/>
              </a:rPr>
              <a:t>Sayısal </a:t>
            </a:r>
            <a:r>
              <a:rPr sz="2400" spc="-55" dirty="0">
                <a:solidFill>
                  <a:prstClr val="black"/>
                </a:solidFill>
                <a:latin typeface="Arial"/>
                <a:cs typeface="Arial"/>
              </a:rPr>
              <a:t>verinin </a:t>
            </a:r>
            <a:r>
              <a:rPr sz="2400" spc="-120" dirty="0">
                <a:solidFill>
                  <a:prstClr val="black"/>
                </a:solidFill>
                <a:latin typeface="Arial"/>
                <a:cs typeface="Arial"/>
              </a:rPr>
              <a:t>analog </a:t>
            </a:r>
            <a:r>
              <a:rPr sz="2400" spc="-111" dirty="0">
                <a:solidFill>
                  <a:prstClr val="black"/>
                </a:solidFill>
                <a:latin typeface="Arial"/>
                <a:cs typeface="Arial"/>
              </a:rPr>
              <a:t>sinyal </a:t>
            </a:r>
            <a:r>
              <a:rPr sz="2400" spc="-37" dirty="0">
                <a:solidFill>
                  <a:prstClr val="black"/>
                </a:solidFill>
                <a:latin typeface="Arial"/>
                <a:cs typeface="Arial"/>
              </a:rPr>
              <a:t>ile</a:t>
            </a:r>
            <a:r>
              <a:rPr sz="2400" spc="-231" dirty="0">
                <a:solidFill>
                  <a:prstClr val="black"/>
                </a:solidFill>
                <a:latin typeface="Arial"/>
                <a:cs typeface="Arial"/>
              </a:rPr>
              <a:t> </a:t>
            </a:r>
            <a:r>
              <a:rPr sz="2400" spc="-9" dirty="0">
                <a:solidFill>
                  <a:prstClr val="black"/>
                </a:solidFill>
                <a:latin typeface="Arial"/>
                <a:cs typeface="Arial"/>
              </a:rPr>
              <a:t>iletimi</a:t>
            </a:r>
            <a:endParaRPr sz="2400" dirty="0">
              <a:solidFill>
                <a:prstClr val="black"/>
              </a:solidFill>
              <a:latin typeface="Arial"/>
              <a:cs typeface="Arial"/>
            </a:endParaRPr>
          </a:p>
          <a:p>
            <a:pPr marL="656509" lvl="1" indent="-213365" defTabSz="1688165">
              <a:spcBef>
                <a:spcPts val="351"/>
              </a:spcBef>
              <a:buClr>
                <a:srgbClr val="3333CC"/>
              </a:buClr>
              <a:buSzPct val="50000"/>
              <a:buFont typeface="Wingdings"/>
              <a:buChar char=""/>
              <a:tabLst>
                <a:tab pos="657681" algn="l"/>
              </a:tabLst>
            </a:pPr>
            <a:r>
              <a:rPr sz="2400" spc="-111" dirty="0">
                <a:solidFill>
                  <a:srgbClr val="C00000"/>
                </a:solidFill>
                <a:latin typeface="Arial"/>
                <a:cs typeface="Arial"/>
              </a:rPr>
              <a:t>Genlik </a:t>
            </a:r>
            <a:r>
              <a:rPr sz="2400" spc="-102" dirty="0">
                <a:solidFill>
                  <a:srgbClr val="C00000"/>
                </a:solidFill>
                <a:latin typeface="Arial"/>
                <a:cs typeface="Arial"/>
              </a:rPr>
              <a:t>kaydırmalı</a:t>
            </a:r>
            <a:r>
              <a:rPr sz="2400" spc="-240" dirty="0">
                <a:solidFill>
                  <a:srgbClr val="C00000"/>
                </a:solidFill>
                <a:latin typeface="Arial"/>
                <a:cs typeface="Arial"/>
              </a:rPr>
              <a:t> </a:t>
            </a:r>
            <a:r>
              <a:rPr sz="2400" spc="-92" dirty="0">
                <a:solidFill>
                  <a:srgbClr val="C00000"/>
                </a:solidFill>
                <a:latin typeface="Arial"/>
                <a:cs typeface="Arial"/>
              </a:rPr>
              <a:t>anahtarlama</a:t>
            </a:r>
            <a:endParaRPr sz="2400" dirty="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166" dirty="0">
                <a:solidFill>
                  <a:prstClr val="black"/>
                </a:solidFill>
                <a:latin typeface="Arial"/>
                <a:cs typeface="Arial"/>
              </a:rPr>
              <a:t>Frekans </a:t>
            </a:r>
            <a:r>
              <a:rPr sz="2400" spc="-102" dirty="0">
                <a:solidFill>
                  <a:prstClr val="black"/>
                </a:solidFill>
                <a:latin typeface="Arial"/>
                <a:cs typeface="Arial"/>
              </a:rPr>
              <a:t>kaydırmalı</a:t>
            </a:r>
            <a:r>
              <a:rPr sz="2400" spc="-129" dirty="0">
                <a:solidFill>
                  <a:prstClr val="black"/>
                </a:solidFill>
                <a:latin typeface="Arial"/>
                <a:cs typeface="Arial"/>
              </a:rPr>
              <a:t> </a:t>
            </a:r>
            <a:r>
              <a:rPr sz="2400" spc="-92" dirty="0">
                <a:solidFill>
                  <a:prstClr val="black"/>
                </a:solidFill>
                <a:latin typeface="Arial"/>
                <a:cs typeface="Arial"/>
              </a:rPr>
              <a:t>anahtarlama</a:t>
            </a:r>
            <a:endParaRPr sz="2400" dirty="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277" dirty="0">
                <a:solidFill>
                  <a:prstClr val="black"/>
                </a:solidFill>
                <a:latin typeface="Arial"/>
                <a:cs typeface="Arial"/>
              </a:rPr>
              <a:t>Faz </a:t>
            </a:r>
            <a:r>
              <a:rPr sz="2400" spc="-102" dirty="0">
                <a:solidFill>
                  <a:prstClr val="black"/>
                </a:solidFill>
                <a:latin typeface="Arial"/>
                <a:cs typeface="Arial"/>
              </a:rPr>
              <a:t>kaydırmalı</a:t>
            </a:r>
            <a:r>
              <a:rPr sz="2400" spc="28" dirty="0">
                <a:solidFill>
                  <a:prstClr val="black"/>
                </a:solidFill>
                <a:latin typeface="Arial"/>
                <a:cs typeface="Arial"/>
              </a:rPr>
              <a:t> </a:t>
            </a:r>
            <a:r>
              <a:rPr sz="2400" spc="-92" dirty="0">
                <a:solidFill>
                  <a:prstClr val="black"/>
                </a:solidFill>
                <a:latin typeface="Arial"/>
                <a:cs typeface="Arial"/>
              </a:rPr>
              <a:t>anahtarlama</a:t>
            </a:r>
            <a:endParaRPr sz="2400" dirty="0">
              <a:solidFill>
                <a:prstClr val="black"/>
              </a:solidFill>
              <a:latin typeface="Arial"/>
              <a:cs typeface="Arial"/>
            </a:endParaRPr>
          </a:p>
          <a:p>
            <a:pPr marL="287223" indent="-264948" defTabSz="1688165">
              <a:spcBef>
                <a:spcPts val="351"/>
              </a:spcBef>
              <a:buClr>
                <a:srgbClr val="FF0000"/>
              </a:buClr>
              <a:buSzPct val="53846"/>
              <a:buFont typeface="Wingdings"/>
              <a:buChar char=""/>
              <a:tabLst>
                <a:tab pos="288395" algn="l"/>
              </a:tabLst>
            </a:pPr>
            <a:r>
              <a:rPr sz="2400" spc="-138" dirty="0">
                <a:solidFill>
                  <a:prstClr val="black"/>
                </a:solidFill>
                <a:latin typeface="Arial"/>
                <a:cs typeface="Arial"/>
              </a:rPr>
              <a:t>Analog </a:t>
            </a:r>
            <a:r>
              <a:rPr sz="2400" spc="-55" dirty="0">
                <a:solidFill>
                  <a:prstClr val="black"/>
                </a:solidFill>
                <a:latin typeface="Arial"/>
                <a:cs typeface="Arial"/>
              </a:rPr>
              <a:t>verinin </a:t>
            </a:r>
            <a:r>
              <a:rPr sz="2400" spc="-129" dirty="0">
                <a:solidFill>
                  <a:prstClr val="black"/>
                </a:solidFill>
                <a:latin typeface="Arial"/>
                <a:cs typeface="Arial"/>
              </a:rPr>
              <a:t>analog </a:t>
            </a:r>
            <a:r>
              <a:rPr sz="2400" spc="-111" dirty="0">
                <a:solidFill>
                  <a:prstClr val="black"/>
                </a:solidFill>
                <a:latin typeface="Arial"/>
                <a:cs typeface="Arial"/>
              </a:rPr>
              <a:t>sinyal </a:t>
            </a:r>
            <a:r>
              <a:rPr sz="2400" spc="-46" dirty="0">
                <a:solidFill>
                  <a:prstClr val="black"/>
                </a:solidFill>
                <a:latin typeface="Arial"/>
                <a:cs typeface="Arial"/>
              </a:rPr>
              <a:t>ile</a:t>
            </a:r>
            <a:r>
              <a:rPr sz="2400" spc="-203" dirty="0">
                <a:solidFill>
                  <a:prstClr val="black"/>
                </a:solidFill>
                <a:latin typeface="Arial"/>
                <a:cs typeface="Arial"/>
              </a:rPr>
              <a:t> </a:t>
            </a:r>
            <a:r>
              <a:rPr sz="2400" spc="-9" dirty="0">
                <a:solidFill>
                  <a:prstClr val="black"/>
                </a:solidFill>
                <a:latin typeface="Arial"/>
                <a:cs typeface="Arial"/>
              </a:rPr>
              <a:t>iletimi</a:t>
            </a:r>
            <a:endParaRPr sz="2400" dirty="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111" dirty="0">
                <a:solidFill>
                  <a:prstClr val="black"/>
                </a:solidFill>
                <a:latin typeface="Arial"/>
                <a:cs typeface="Arial"/>
              </a:rPr>
              <a:t>Genlik</a:t>
            </a:r>
            <a:r>
              <a:rPr sz="2400" spc="-138" dirty="0">
                <a:solidFill>
                  <a:prstClr val="black"/>
                </a:solidFill>
                <a:latin typeface="Arial"/>
                <a:cs typeface="Arial"/>
              </a:rPr>
              <a:t> </a:t>
            </a:r>
            <a:r>
              <a:rPr sz="2400" spc="-111" dirty="0">
                <a:solidFill>
                  <a:prstClr val="black"/>
                </a:solidFill>
                <a:latin typeface="Arial"/>
                <a:cs typeface="Arial"/>
              </a:rPr>
              <a:t>modülasyonu</a:t>
            </a:r>
            <a:endParaRPr sz="2400" dirty="0">
              <a:solidFill>
                <a:prstClr val="black"/>
              </a:solidFill>
              <a:latin typeface="Arial"/>
              <a:cs typeface="Arial"/>
            </a:endParaRPr>
          </a:p>
          <a:p>
            <a:pPr marL="656509" lvl="1" indent="-213365" defTabSz="1688165">
              <a:spcBef>
                <a:spcPts val="572"/>
              </a:spcBef>
              <a:buClr>
                <a:srgbClr val="3333CC"/>
              </a:buClr>
              <a:buSzPct val="50000"/>
              <a:buFont typeface="Wingdings"/>
              <a:buChar char=""/>
              <a:tabLst>
                <a:tab pos="657681" algn="l"/>
              </a:tabLst>
            </a:pPr>
            <a:r>
              <a:rPr sz="2400" spc="-166" dirty="0">
                <a:solidFill>
                  <a:prstClr val="black"/>
                </a:solidFill>
                <a:latin typeface="Arial"/>
                <a:cs typeface="Arial"/>
              </a:rPr>
              <a:t>Frekans</a:t>
            </a:r>
            <a:r>
              <a:rPr sz="2400" spc="-157" dirty="0">
                <a:solidFill>
                  <a:prstClr val="black"/>
                </a:solidFill>
                <a:latin typeface="Arial"/>
                <a:cs typeface="Arial"/>
              </a:rPr>
              <a:t> </a:t>
            </a:r>
            <a:r>
              <a:rPr sz="2400" spc="-111" dirty="0">
                <a:solidFill>
                  <a:prstClr val="black"/>
                </a:solidFill>
                <a:latin typeface="Arial"/>
                <a:cs typeface="Arial"/>
              </a:rPr>
              <a:t>modülasyonu</a:t>
            </a:r>
            <a:endParaRPr sz="2400" dirty="0">
              <a:solidFill>
                <a:prstClr val="black"/>
              </a:solidFill>
              <a:latin typeface="Arial"/>
              <a:cs typeface="Arial"/>
            </a:endParaRPr>
          </a:p>
          <a:p>
            <a:pPr marL="656509" lvl="1" indent="-213365" defTabSz="1688165">
              <a:spcBef>
                <a:spcPts val="582"/>
              </a:spcBef>
              <a:buClr>
                <a:srgbClr val="3333CC"/>
              </a:buClr>
              <a:buSzPct val="50000"/>
              <a:buFont typeface="Wingdings"/>
              <a:buChar char=""/>
              <a:tabLst>
                <a:tab pos="657681" algn="l"/>
              </a:tabLst>
            </a:pPr>
            <a:r>
              <a:rPr sz="2400" spc="-277" dirty="0">
                <a:solidFill>
                  <a:prstClr val="black"/>
                </a:solidFill>
                <a:latin typeface="Arial"/>
                <a:cs typeface="Arial"/>
              </a:rPr>
              <a:t>Faz</a:t>
            </a:r>
            <a:r>
              <a:rPr sz="2400" spc="-157" dirty="0">
                <a:solidFill>
                  <a:prstClr val="black"/>
                </a:solidFill>
                <a:latin typeface="Arial"/>
                <a:cs typeface="Arial"/>
              </a:rPr>
              <a:t> </a:t>
            </a:r>
            <a:r>
              <a:rPr sz="2400" spc="-111" dirty="0">
                <a:solidFill>
                  <a:prstClr val="black"/>
                </a:solidFill>
                <a:latin typeface="Arial"/>
                <a:cs typeface="Arial"/>
              </a:rPr>
              <a:t>modülasyonu</a:t>
            </a:r>
            <a:endParaRPr sz="2400" dirty="0">
              <a:solidFill>
                <a:prstClr val="black"/>
              </a:solidFill>
              <a:latin typeface="Arial"/>
              <a:cs typeface="Arial"/>
            </a:endParaRPr>
          </a:p>
        </p:txBody>
      </p:sp>
      <p:sp>
        <p:nvSpPr>
          <p:cNvPr id="11" name="object 11"/>
          <p:cNvSpPr txBox="1">
            <a:spLocks noGrp="1"/>
          </p:cNvSpPr>
          <p:nvPr>
            <p:ph type="title"/>
          </p:nvPr>
        </p:nvSpPr>
        <p:spPr>
          <a:xfrm>
            <a:off x="1203692" y="628302"/>
            <a:ext cx="3326465" cy="422660"/>
          </a:xfrm>
          <a:prstGeom prst="rect">
            <a:avLst/>
          </a:prstGeom>
        </p:spPr>
        <p:txBody>
          <a:bodyPr vert="horz" wrap="square" lIns="0" tIns="24618" rIns="0" bIns="0" rtlCol="0">
            <a:spAutoFit/>
          </a:bodyPr>
          <a:lstStyle/>
          <a:p>
            <a:pPr marL="23447">
              <a:spcBef>
                <a:spcPts val="194"/>
              </a:spcBef>
            </a:pPr>
            <a:r>
              <a:rPr spc="-185" dirty="0"/>
              <a:t>Ders</a:t>
            </a:r>
            <a:r>
              <a:rPr spc="-277" dirty="0"/>
              <a:t> </a:t>
            </a:r>
            <a:r>
              <a:rPr spc="-92" dirty="0"/>
              <a:t>konuları</a:t>
            </a:r>
          </a:p>
        </p:txBody>
      </p:sp>
      <p:sp>
        <p:nvSpPr>
          <p:cNvPr id="12" name="object 12"/>
          <p:cNvSpPr/>
          <p:nvPr/>
        </p:nvSpPr>
        <p:spPr>
          <a:xfrm>
            <a:off x="562" y="265552"/>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13</a:t>
            </a:r>
            <a:endParaRPr sz="923">
              <a:solidFill>
                <a:prstClr val="black"/>
              </a:solidFill>
              <a:latin typeface="Arial"/>
              <a:cs typeface="Arial"/>
            </a:endParaRPr>
          </a:p>
        </p:txBody>
      </p:sp>
      <p:sp>
        <p:nvSpPr>
          <p:cNvPr id="10" name="object 10"/>
          <p:cNvSpPr txBox="1"/>
          <p:nvPr/>
        </p:nvSpPr>
        <p:spPr>
          <a:xfrm>
            <a:off x="61521" y="1183328"/>
            <a:ext cx="8787618" cy="2587296"/>
          </a:xfrm>
          <a:prstGeom prst="rect">
            <a:avLst/>
          </a:prstGeom>
        </p:spPr>
        <p:txBody>
          <a:bodyPr vert="horz" wrap="square" lIns="0" tIns="22274" rIns="0" bIns="0" rtlCol="0">
            <a:spAutoFit/>
          </a:bodyPr>
          <a:lstStyle/>
          <a:p>
            <a:pPr marL="341150" marR="9379" indent="-318876" defTabSz="1688165">
              <a:spcBef>
                <a:spcPts val="175"/>
              </a:spcBef>
              <a:buClr>
                <a:srgbClr val="3333CC"/>
              </a:buClr>
              <a:buSzPct val="42307"/>
              <a:buFont typeface="Wingdings"/>
              <a:buChar char=""/>
              <a:tabLst>
                <a:tab pos="342322" algn="l"/>
              </a:tabLst>
            </a:pPr>
            <a:r>
              <a:rPr lang="en-US" sz="2000" b="1" spc="-102" dirty="0">
                <a:solidFill>
                  <a:prstClr val="black"/>
                </a:solidFill>
                <a:latin typeface="Trebuchet MS"/>
                <a:cs typeface="Trebuchet MS"/>
              </a:rPr>
              <a:t>Data element is the smallest bit of information. Signal element is the smallest fixed signal. Carrier signal is the high frequency signal produced by the sending device.</a:t>
            </a:r>
          </a:p>
          <a:p>
            <a:pPr marL="341150" marR="9379" indent="-318876" defTabSz="1688165">
              <a:spcBef>
                <a:spcPts val="175"/>
              </a:spcBef>
              <a:buClr>
                <a:srgbClr val="3333CC"/>
              </a:buClr>
              <a:buSzPct val="42307"/>
              <a:buFont typeface="Wingdings"/>
              <a:buChar char=""/>
              <a:tabLst>
                <a:tab pos="342322" algn="l"/>
              </a:tabLst>
            </a:pPr>
            <a:r>
              <a:rPr lang="en-US" sz="2000" b="1" spc="-102" dirty="0">
                <a:solidFill>
                  <a:prstClr val="black"/>
                </a:solidFill>
                <a:latin typeface="Trebuchet MS"/>
                <a:cs typeface="Trebuchet MS"/>
              </a:rPr>
              <a:t>The amplitude of the carrier signal is changed. Many amplitude levels</a:t>
            </a:r>
          </a:p>
          <a:p>
            <a:pPr marL="341150" marR="9379" indent="-318876" defTabSz="1688165">
              <a:spcBef>
                <a:spcPts val="175"/>
              </a:spcBef>
              <a:buClr>
                <a:srgbClr val="3333CC"/>
              </a:buClr>
              <a:buSzPct val="42307"/>
              <a:buFont typeface="Wingdings"/>
              <a:buChar char=""/>
              <a:tabLst>
                <a:tab pos="342322" algn="l"/>
              </a:tabLst>
            </a:pPr>
            <a:r>
              <a:rPr lang="en-US" sz="2000" b="1" spc="-102" dirty="0">
                <a:solidFill>
                  <a:prstClr val="black"/>
                </a:solidFill>
                <a:latin typeface="Trebuchet MS"/>
                <a:cs typeface="Trebuchet MS"/>
              </a:rPr>
              <a:t>can be created.</a:t>
            </a:r>
          </a:p>
          <a:p>
            <a:pPr marL="341150" marR="9379" indent="-318876" defTabSz="1688165">
              <a:spcBef>
                <a:spcPts val="175"/>
              </a:spcBef>
              <a:buClr>
                <a:srgbClr val="3333CC"/>
              </a:buClr>
              <a:buSzPct val="42307"/>
              <a:buFont typeface="Wingdings"/>
              <a:buChar char=""/>
              <a:tabLst>
                <a:tab pos="342322" algn="l"/>
              </a:tabLst>
            </a:pPr>
            <a:r>
              <a:rPr lang="en-US" sz="2000" b="1" spc="-102" dirty="0">
                <a:solidFill>
                  <a:prstClr val="black"/>
                </a:solidFill>
                <a:latin typeface="Trebuchet MS"/>
                <a:cs typeface="Trebuchet MS"/>
              </a:rPr>
              <a:t>Generally, two levels of switching are made, one of which is 0 (On-Off keying).</a:t>
            </a:r>
          </a:p>
          <a:p>
            <a:pPr marL="341150" marR="9379" indent="-318876" defTabSz="1688165">
              <a:spcBef>
                <a:spcPts val="175"/>
              </a:spcBef>
              <a:buClr>
                <a:srgbClr val="3333CC"/>
              </a:buClr>
              <a:buSzPct val="42307"/>
              <a:buFont typeface="Wingdings"/>
              <a:buChar char=""/>
              <a:tabLst>
                <a:tab pos="342322" algn="l"/>
              </a:tabLst>
            </a:pPr>
            <a:r>
              <a:rPr lang="en-US" sz="2000" b="1" spc="-102" dirty="0">
                <a:solidFill>
                  <a:prstClr val="black"/>
                </a:solidFill>
                <a:latin typeface="Trebuchet MS"/>
                <a:cs typeface="Trebuchet MS"/>
              </a:rPr>
              <a:t>BW is at least S and at most 2S. 0&lt;d&lt;1 depends on the modulation filter operation.</a:t>
            </a:r>
            <a:endParaRPr sz="2000" dirty="0">
              <a:solidFill>
                <a:prstClr val="black"/>
              </a:solidFill>
              <a:latin typeface="Arial"/>
              <a:cs typeface="Arial"/>
            </a:endParaRPr>
          </a:p>
        </p:txBody>
      </p:sp>
      <p:sp>
        <p:nvSpPr>
          <p:cNvPr id="11" name="object 11"/>
          <p:cNvSpPr txBox="1">
            <a:spLocks noGrp="1"/>
          </p:cNvSpPr>
          <p:nvPr>
            <p:ph type="title"/>
          </p:nvPr>
        </p:nvSpPr>
        <p:spPr>
          <a:xfrm>
            <a:off x="905489" y="631874"/>
            <a:ext cx="4096043" cy="421476"/>
          </a:xfrm>
          <a:prstGeom prst="rect">
            <a:avLst/>
          </a:prstGeom>
        </p:spPr>
        <p:txBody>
          <a:bodyPr vert="horz" wrap="square" lIns="0" tIns="23446" rIns="0" bIns="0" rtlCol="0">
            <a:spAutoFit/>
          </a:bodyPr>
          <a:lstStyle/>
          <a:p>
            <a:pPr marL="23447">
              <a:spcBef>
                <a:spcPts val="185"/>
              </a:spcBef>
            </a:pPr>
            <a:r>
              <a:rPr spc="-120" dirty="0"/>
              <a:t>Genlik kaydırmalı</a:t>
            </a:r>
            <a:r>
              <a:rPr spc="-268" dirty="0"/>
              <a:t> </a:t>
            </a:r>
            <a:r>
              <a:rPr spc="-102" dirty="0"/>
              <a:t>anahtarlama</a:t>
            </a:r>
          </a:p>
        </p:txBody>
      </p:sp>
      <p:grpSp>
        <p:nvGrpSpPr>
          <p:cNvPr id="12" name="object 12"/>
          <p:cNvGrpSpPr/>
          <p:nvPr/>
        </p:nvGrpSpPr>
        <p:grpSpPr>
          <a:xfrm>
            <a:off x="-21945" y="263770"/>
            <a:ext cx="9188548" cy="6373837"/>
            <a:chOff x="-11887" y="0"/>
            <a:chExt cx="4977130" cy="3452495"/>
          </a:xfrm>
        </p:grpSpPr>
        <p:sp>
          <p:nvSpPr>
            <p:cNvPr id="13" name="object 13"/>
            <p:cNvSpPr/>
            <p:nvPr/>
          </p:nvSpPr>
          <p:spPr>
            <a:xfrm>
              <a:off x="80175" y="2015363"/>
              <a:ext cx="4770374" cy="1413636"/>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4" name="object 14"/>
            <p:cNvSpPr/>
            <p:nvPr/>
          </p:nvSpPr>
          <p:spPr>
            <a:xfrm>
              <a:off x="304" y="381"/>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14</a:t>
            </a:r>
            <a:endParaRPr sz="923">
              <a:solidFill>
                <a:prstClr val="black"/>
              </a:solidFill>
              <a:latin typeface="Arial"/>
              <a:cs typeface="Arial"/>
            </a:endParaRPr>
          </a:p>
        </p:txBody>
      </p:sp>
      <p:sp>
        <p:nvSpPr>
          <p:cNvPr id="10" name="object 10"/>
          <p:cNvSpPr txBox="1"/>
          <p:nvPr/>
        </p:nvSpPr>
        <p:spPr>
          <a:xfrm>
            <a:off x="61521" y="1184500"/>
            <a:ext cx="8801686" cy="1156135"/>
          </a:xfrm>
          <a:prstGeom prst="rect">
            <a:avLst/>
          </a:prstGeom>
        </p:spPr>
        <p:txBody>
          <a:bodyPr vert="horz" wrap="square" lIns="0" tIns="22274" rIns="0" bIns="0" rtlCol="0">
            <a:spAutoFit/>
          </a:bodyPr>
          <a:lstStyle/>
          <a:p>
            <a:pPr marL="341150" marR="9379" indent="-318876" defTabSz="1688165">
              <a:spcBef>
                <a:spcPts val="175"/>
              </a:spcBef>
              <a:buClr>
                <a:srgbClr val="3333CC"/>
              </a:buClr>
              <a:buSzPct val="42307"/>
              <a:buFont typeface="Wingdings"/>
              <a:buChar char=""/>
              <a:tabLst>
                <a:tab pos="342322" algn="l"/>
              </a:tabLst>
            </a:pPr>
            <a:r>
              <a:rPr lang="en-US" sz="2400" spc="-194" dirty="0">
                <a:solidFill>
                  <a:prstClr val="black"/>
                </a:solidFill>
                <a:latin typeface="Arial"/>
                <a:cs typeface="Arial"/>
              </a:rPr>
              <a:t>If digital data is expressed with unipolar NRZ, ASK is created by multiplying NRZ with the carrier signal.</a:t>
            </a:r>
          </a:p>
          <a:p>
            <a:pPr marL="341150" marR="9379" indent="-318876" defTabSz="1688165">
              <a:spcBef>
                <a:spcPts val="175"/>
              </a:spcBef>
              <a:buClr>
                <a:srgbClr val="3333CC"/>
              </a:buClr>
              <a:buSzPct val="42307"/>
              <a:buFont typeface="Wingdings"/>
              <a:buChar char=""/>
              <a:tabLst>
                <a:tab pos="342322" algn="l"/>
              </a:tabLst>
            </a:pPr>
            <a:r>
              <a:rPr lang="en-US" sz="2400" spc="-194" dirty="0">
                <a:solidFill>
                  <a:prstClr val="black"/>
                </a:solidFill>
                <a:latin typeface="Arial"/>
                <a:cs typeface="Arial"/>
              </a:rPr>
              <a:t>Instead of two levels, 4, 8 or more levels can be used.</a:t>
            </a:r>
            <a:endParaRPr sz="2400" dirty="0">
              <a:solidFill>
                <a:prstClr val="black"/>
              </a:solidFill>
              <a:latin typeface="Arial"/>
              <a:cs typeface="Arial"/>
            </a:endParaRPr>
          </a:p>
        </p:txBody>
      </p:sp>
      <p:sp>
        <p:nvSpPr>
          <p:cNvPr id="11" name="object 11"/>
          <p:cNvSpPr txBox="1">
            <a:spLocks noGrp="1"/>
          </p:cNvSpPr>
          <p:nvPr>
            <p:ph type="title"/>
          </p:nvPr>
        </p:nvSpPr>
        <p:spPr>
          <a:xfrm>
            <a:off x="905489" y="633047"/>
            <a:ext cx="4096043" cy="422660"/>
          </a:xfrm>
          <a:prstGeom prst="rect">
            <a:avLst/>
          </a:prstGeom>
        </p:spPr>
        <p:txBody>
          <a:bodyPr vert="horz" wrap="square" lIns="0" tIns="24618" rIns="0" bIns="0" rtlCol="0">
            <a:spAutoFit/>
          </a:bodyPr>
          <a:lstStyle/>
          <a:p>
            <a:pPr marL="23447">
              <a:spcBef>
                <a:spcPts val="194"/>
              </a:spcBef>
            </a:pPr>
            <a:r>
              <a:rPr spc="-120" dirty="0"/>
              <a:t>Genlik kaydırmalı</a:t>
            </a:r>
            <a:r>
              <a:rPr spc="-268" dirty="0"/>
              <a:t> </a:t>
            </a:r>
            <a:r>
              <a:rPr spc="-102" dirty="0"/>
              <a:t>anahtarlama</a:t>
            </a:r>
          </a:p>
        </p:txBody>
      </p:sp>
      <p:grpSp>
        <p:nvGrpSpPr>
          <p:cNvPr id="12" name="object 12"/>
          <p:cNvGrpSpPr/>
          <p:nvPr/>
        </p:nvGrpSpPr>
        <p:grpSpPr>
          <a:xfrm>
            <a:off x="388267" y="2732884"/>
            <a:ext cx="8258908" cy="3827585"/>
            <a:chOff x="210311" y="1337437"/>
            <a:chExt cx="4473575" cy="2073275"/>
          </a:xfrm>
        </p:grpSpPr>
        <p:sp>
          <p:nvSpPr>
            <p:cNvPr id="13" name="object 13"/>
            <p:cNvSpPr/>
            <p:nvPr/>
          </p:nvSpPr>
          <p:spPr>
            <a:xfrm>
              <a:off x="210311" y="1337437"/>
              <a:ext cx="4467594" cy="1387475"/>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4" name="object 14"/>
            <p:cNvSpPr/>
            <p:nvPr/>
          </p:nvSpPr>
          <p:spPr>
            <a:xfrm>
              <a:off x="2852553" y="2750350"/>
              <a:ext cx="1831333" cy="660308"/>
            </a:xfrm>
            <a:prstGeom prst="rect">
              <a:avLst/>
            </a:prstGeom>
            <a:blipFill>
              <a:blip r:embed="rId7"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15" name="object 15"/>
          <p:cNvSpPr txBox="1"/>
          <p:nvPr/>
        </p:nvSpPr>
        <p:spPr>
          <a:xfrm>
            <a:off x="2229025" y="6023787"/>
            <a:ext cx="2725615" cy="364538"/>
          </a:xfrm>
          <a:prstGeom prst="rect">
            <a:avLst/>
          </a:prstGeom>
        </p:spPr>
        <p:txBody>
          <a:bodyPr vert="horz" wrap="square" lIns="0" tIns="23446" rIns="0" bIns="0" rtlCol="0">
            <a:spAutoFit/>
          </a:bodyPr>
          <a:lstStyle/>
          <a:p>
            <a:pPr marL="23447" defTabSz="1688165">
              <a:spcBef>
                <a:spcPts val="185"/>
              </a:spcBef>
            </a:pPr>
            <a:r>
              <a:rPr sz="2215" spc="-92" dirty="0">
                <a:solidFill>
                  <a:srgbClr val="FF0000"/>
                </a:solidFill>
                <a:latin typeface="Arial"/>
                <a:cs typeface="Arial"/>
              </a:rPr>
              <a:t>Full-duplex </a:t>
            </a:r>
            <a:r>
              <a:rPr sz="2215" spc="-332" dirty="0">
                <a:solidFill>
                  <a:srgbClr val="FF0000"/>
                </a:solidFill>
                <a:latin typeface="Arial"/>
                <a:cs typeface="Arial"/>
              </a:rPr>
              <a:t>ASK </a:t>
            </a:r>
            <a:r>
              <a:rPr sz="2215" spc="-55" dirty="0">
                <a:solidFill>
                  <a:srgbClr val="FF0000"/>
                </a:solidFill>
                <a:latin typeface="Arial"/>
                <a:cs typeface="Arial"/>
              </a:rPr>
              <a:t>için</a:t>
            </a:r>
            <a:r>
              <a:rPr sz="2215" spc="-360" dirty="0">
                <a:solidFill>
                  <a:srgbClr val="FF0000"/>
                </a:solidFill>
                <a:latin typeface="Arial"/>
                <a:cs typeface="Arial"/>
              </a:rPr>
              <a:t> </a:t>
            </a:r>
            <a:r>
              <a:rPr sz="2215" spc="-222" dirty="0">
                <a:solidFill>
                  <a:srgbClr val="FF0000"/>
                </a:solidFill>
                <a:latin typeface="Arial"/>
                <a:cs typeface="Arial"/>
              </a:rPr>
              <a:t>BW</a:t>
            </a:r>
            <a:endParaRPr sz="2215" dirty="0">
              <a:solidFill>
                <a:prstClr val="black"/>
              </a:solidFill>
              <a:latin typeface="Arial"/>
              <a:cs typeface="Arial"/>
            </a:endParaRPr>
          </a:p>
        </p:txBody>
      </p:sp>
      <p:sp>
        <p:nvSpPr>
          <p:cNvPr id="16" name="object 16"/>
          <p:cNvSpPr/>
          <p:nvPr/>
        </p:nvSpPr>
        <p:spPr>
          <a:xfrm>
            <a:off x="562" y="265552"/>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15</a:t>
            </a:r>
            <a:endParaRPr sz="923">
              <a:solidFill>
                <a:prstClr val="black"/>
              </a:solidFill>
              <a:latin typeface="Arial"/>
              <a:cs typeface="Arial"/>
            </a:endParaRPr>
          </a:p>
        </p:txBody>
      </p:sp>
      <p:sp>
        <p:nvSpPr>
          <p:cNvPr id="10" name="object 10"/>
          <p:cNvSpPr txBox="1"/>
          <p:nvPr/>
        </p:nvSpPr>
        <p:spPr>
          <a:xfrm>
            <a:off x="704790" y="1064036"/>
            <a:ext cx="4961206" cy="4278489"/>
          </a:xfrm>
          <a:prstGeom prst="rect">
            <a:avLst/>
          </a:prstGeom>
        </p:spPr>
        <p:txBody>
          <a:bodyPr vert="horz" wrap="square" lIns="0" tIns="71511" rIns="0" bIns="0" rtlCol="0">
            <a:spAutoFit/>
          </a:bodyPr>
          <a:lstStyle/>
          <a:p>
            <a:pPr marL="287223" indent="-264948" defTabSz="1688165">
              <a:spcBef>
                <a:spcPts val="563"/>
              </a:spcBef>
              <a:buClr>
                <a:srgbClr val="FF0000"/>
              </a:buClr>
              <a:buSzPct val="53846"/>
              <a:buFont typeface="Wingdings"/>
              <a:buChar char=""/>
              <a:tabLst>
                <a:tab pos="288395" algn="l"/>
              </a:tabLst>
            </a:pPr>
            <a:r>
              <a:rPr sz="2400" spc="-138" dirty="0">
                <a:solidFill>
                  <a:prstClr val="black"/>
                </a:solidFill>
                <a:latin typeface="Arial"/>
                <a:cs typeface="Arial"/>
              </a:rPr>
              <a:t>Kodlama ve </a:t>
            </a:r>
            <a:r>
              <a:rPr sz="2400" spc="-111" dirty="0">
                <a:solidFill>
                  <a:prstClr val="black"/>
                </a:solidFill>
                <a:latin typeface="Arial"/>
                <a:cs typeface="Arial"/>
              </a:rPr>
              <a:t>modülasyon</a:t>
            </a:r>
            <a:r>
              <a:rPr sz="2400" spc="-120" dirty="0">
                <a:solidFill>
                  <a:prstClr val="black"/>
                </a:solidFill>
                <a:latin typeface="Arial"/>
                <a:cs typeface="Arial"/>
              </a:rPr>
              <a:t> </a:t>
            </a:r>
            <a:r>
              <a:rPr sz="2400" spc="-46" dirty="0">
                <a:solidFill>
                  <a:prstClr val="black"/>
                </a:solidFill>
                <a:latin typeface="Arial"/>
                <a:cs typeface="Arial"/>
              </a:rPr>
              <a:t>yöntemleri</a:t>
            </a:r>
            <a:endParaRPr sz="2400">
              <a:solidFill>
                <a:prstClr val="black"/>
              </a:solidFill>
              <a:latin typeface="Arial"/>
              <a:cs typeface="Arial"/>
            </a:endParaRPr>
          </a:p>
          <a:p>
            <a:pPr marL="287223" indent="-264948" defTabSz="1688165">
              <a:spcBef>
                <a:spcPts val="369"/>
              </a:spcBef>
              <a:buClr>
                <a:srgbClr val="FF0000"/>
              </a:buClr>
              <a:buSzPct val="53846"/>
              <a:buFont typeface="Wingdings"/>
              <a:buChar char=""/>
              <a:tabLst>
                <a:tab pos="288395" algn="l"/>
              </a:tabLst>
            </a:pPr>
            <a:r>
              <a:rPr sz="2400" spc="-148" dirty="0">
                <a:solidFill>
                  <a:prstClr val="black"/>
                </a:solidFill>
                <a:latin typeface="Arial"/>
                <a:cs typeface="Arial"/>
              </a:rPr>
              <a:t>Sinyal </a:t>
            </a:r>
            <a:r>
              <a:rPr sz="2400" spc="-111" dirty="0">
                <a:solidFill>
                  <a:prstClr val="black"/>
                </a:solidFill>
                <a:latin typeface="Arial"/>
                <a:cs typeface="Arial"/>
              </a:rPr>
              <a:t>kodlama </a:t>
            </a:r>
            <a:r>
              <a:rPr sz="2400" spc="-18" dirty="0">
                <a:solidFill>
                  <a:prstClr val="black"/>
                </a:solidFill>
                <a:latin typeface="Arial"/>
                <a:cs typeface="Arial"/>
              </a:rPr>
              <a:t>kriterleri</a:t>
            </a:r>
            <a:endParaRPr sz="2400">
              <a:solidFill>
                <a:prstClr val="black"/>
              </a:solidFill>
              <a:latin typeface="Arial"/>
              <a:cs typeface="Arial"/>
            </a:endParaRPr>
          </a:p>
          <a:p>
            <a:pPr marL="287223" indent="-264948" defTabSz="1688165">
              <a:spcBef>
                <a:spcPts val="377"/>
              </a:spcBef>
              <a:buClr>
                <a:srgbClr val="FF0000"/>
              </a:buClr>
              <a:buSzPct val="53846"/>
              <a:buFont typeface="Wingdings"/>
              <a:buChar char=""/>
              <a:tabLst>
                <a:tab pos="288395" algn="l"/>
              </a:tabLst>
            </a:pPr>
            <a:r>
              <a:rPr sz="2400" spc="-203" dirty="0">
                <a:solidFill>
                  <a:prstClr val="black"/>
                </a:solidFill>
                <a:latin typeface="Arial"/>
                <a:cs typeface="Arial"/>
              </a:rPr>
              <a:t>Sayısal </a:t>
            </a:r>
            <a:r>
              <a:rPr sz="2400" spc="-55" dirty="0">
                <a:solidFill>
                  <a:prstClr val="black"/>
                </a:solidFill>
                <a:latin typeface="Arial"/>
                <a:cs typeface="Arial"/>
              </a:rPr>
              <a:t>verinin </a:t>
            </a:r>
            <a:r>
              <a:rPr sz="2400" spc="-129" dirty="0">
                <a:solidFill>
                  <a:prstClr val="black"/>
                </a:solidFill>
                <a:latin typeface="Arial"/>
                <a:cs typeface="Arial"/>
              </a:rPr>
              <a:t>analog </a:t>
            </a:r>
            <a:r>
              <a:rPr sz="2400" spc="-111" dirty="0">
                <a:solidFill>
                  <a:prstClr val="black"/>
                </a:solidFill>
                <a:latin typeface="Arial"/>
                <a:cs typeface="Arial"/>
              </a:rPr>
              <a:t>sinyal </a:t>
            </a:r>
            <a:r>
              <a:rPr sz="2400" spc="-46" dirty="0">
                <a:solidFill>
                  <a:prstClr val="black"/>
                </a:solidFill>
                <a:latin typeface="Arial"/>
                <a:cs typeface="Arial"/>
              </a:rPr>
              <a:t>ile</a:t>
            </a:r>
            <a:r>
              <a:rPr sz="2400" spc="-129" dirty="0">
                <a:solidFill>
                  <a:prstClr val="black"/>
                </a:solidFill>
                <a:latin typeface="Arial"/>
                <a:cs typeface="Arial"/>
              </a:rPr>
              <a:t> </a:t>
            </a:r>
            <a:r>
              <a:rPr sz="2400" spc="-9" dirty="0">
                <a:solidFill>
                  <a:prstClr val="black"/>
                </a:solidFill>
                <a:latin typeface="Arial"/>
                <a:cs typeface="Arial"/>
              </a:rPr>
              <a:t>iletimi</a:t>
            </a:r>
            <a:endParaRPr sz="2400">
              <a:solidFill>
                <a:prstClr val="black"/>
              </a:solidFill>
              <a:latin typeface="Arial"/>
              <a:cs typeface="Arial"/>
            </a:endParaRPr>
          </a:p>
          <a:p>
            <a:pPr marL="656509" lvl="1" indent="-213365" defTabSz="1688165">
              <a:spcBef>
                <a:spcPts val="360"/>
              </a:spcBef>
              <a:buClr>
                <a:srgbClr val="3333CC"/>
              </a:buClr>
              <a:buSzPct val="50000"/>
              <a:buFont typeface="Wingdings"/>
              <a:buChar char=""/>
              <a:tabLst>
                <a:tab pos="657681" algn="l"/>
              </a:tabLst>
            </a:pPr>
            <a:r>
              <a:rPr sz="2400" spc="-111" dirty="0">
                <a:solidFill>
                  <a:prstClr val="black"/>
                </a:solidFill>
                <a:latin typeface="Arial"/>
                <a:cs typeface="Arial"/>
              </a:rPr>
              <a:t>Genlik </a:t>
            </a:r>
            <a:r>
              <a:rPr sz="2400" spc="-102" dirty="0">
                <a:solidFill>
                  <a:prstClr val="black"/>
                </a:solidFill>
                <a:latin typeface="Arial"/>
                <a:cs typeface="Arial"/>
              </a:rPr>
              <a:t>kaydırmalı</a:t>
            </a:r>
            <a:r>
              <a:rPr sz="2400" spc="-240"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166" dirty="0">
                <a:solidFill>
                  <a:srgbClr val="C00000"/>
                </a:solidFill>
                <a:latin typeface="Arial"/>
                <a:cs typeface="Arial"/>
              </a:rPr>
              <a:t>Frekans </a:t>
            </a:r>
            <a:r>
              <a:rPr sz="2400" spc="-102" dirty="0">
                <a:solidFill>
                  <a:srgbClr val="C00000"/>
                </a:solidFill>
                <a:latin typeface="Arial"/>
                <a:cs typeface="Arial"/>
              </a:rPr>
              <a:t>kaydırmalı</a:t>
            </a:r>
            <a:r>
              <a:rPr sz="2400" spc="-129" dirty="0">
                <a:solidFill>
                  <a:srgbClr val="C00000"/>
                </a:solidFill>
                <a:latin typeface="Arial"/>
                <a:cs typeface="Arial"/>
              </a:rPr>
              <a:t> </a:t>
            </a:r>
            <a:r>
              <a:rPr sz="2400" spc="-92" dirty="0">
                <a:solidFill>
                  <a:srgbClr val="C00000"/>
                </a:solidFill>
                <a:latin typeface="Arial"/>
                <a:cs typeface="Arial"/>
              </a:rPr>
              <a:t>anahtarlama</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277" dirty="0">
                <a:solidFill>
                  <a:prstClr val="black"/>
                </a:solidFill>
                <a:latin typeface="Arial"/>
                <a:cs typeface="Arial"/>
              </a:rPr>
              <a:t>Faz </a:t>
            </a:r>
            <a:r>
              <a:rPr sz="2400" spc="-102" dirty="0">
                <a:solidFill>
                  <a:prstClr val="black"/>
                </a:solidFill>
                <a:latin typeface="Arial"/>
                <a:cs typeface="Arial"/>
              </a:rPr>
              <a:t>kaydırmalı</a:t>
            </a:r>
            <a:r>
              <a:rPr sz="2400" spc="28"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287223" indent="-264948" defTabSz="1688165">
              <a:spcBef>
                <a:spcPts val="351"/>
              </a:spcBef>
              <a:buClr>
                <a:srgbClr val="FF0000"/>
              </a:buClr>
              <a:buSzPct val="53846"/>
              <a:buFont typeface="Wingdings"/>
              <a:buChar char=""/>
              <a:tabLst>
                <a:tab pos="288395" algn="l"/>
              </a:tabLst>
            </a:pPr>
            <a:r>
              <a:rPr sz="2400" spc="-138" dirty="0">
                <a:solidFill>
                  <a:prstClr val="black"/>
                </a:solidFill>
                <a:latin typeface="Arial"/>
                <a:cs typeface="Arial"/>
              </a:rPr>
              <a:t>Analog </a:t>
            </a:r>
            <a:r>
              <a:rPr sz="2400" spc="-55" dirty="0">
                <a:solidFill>
                  <a:prstClr val="black"/>
                </a:solidFill>
                <a:latin typeface="Arial"/>
                <a:cs typeface="Arial"/>
              </a:rPr>
              <a:t>verinin </a:t>
            </a:r>
            <a:r>
              <a:rPr sz="2400" spc="-129" dirty="0">
                <a:solidFill>
                  <a:prstClr val="black"/>
                </a:solidFill>
                <a:latin typeface="Arial"/>
                <a:cs typeface="Arial"/>
              </a:rPr>
              <a:t>analog </a:t>
            </a:r>
            <a:r>
              <a:rPr sz="2400" spc="-111" dirty="0">
                <a:solidFill>
                  <a:prstClr val="black"/>
                </a:solidFill>
                <a:latin typeface="Arial"/>
                <a:cs typeface="Arial"/>
              </a:rPr>
              <a:t>sinyal </a:t>
            </a:r>
            <a:r>
              <a:rPr sz="2400" spc="-46" dirty="0">
                <a:solidFill>
                  <a:prstClr val="black"/>
                </a:solidFill>
                <a:latin typeface="Arial"/>
                <a:cs typeface="Arial"/>
              </a:rPr>
              <a:t>ile</a:t>
            </a:r>
            <a:r>
              <a:rPr sz="2400" spc="-203" dirty="0">
                <a:solidFill>
                  <a:prstClr val="black"/>
                </a:solidFill>
                <a:latin typeface="Arial"/>
                <a:cs typeface="Arial"/>
              </a:rPr>
              <a:t> </a:t>
            </a:r>
            <a:r>
              <a:rPr sz="2400" spc="-9" dirty="0">
                <a:solidFill>
                  <a:prstClr val="black"/>
                </a:solidFill>
                <a:latin typeface="Arial"/>
                <a:cs typeface="Arial"/>
              </a:rPr>
              <a:t>iletimi</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111" dirty="0">
                <a:solidFill>
                  <a:prstClr val="black"/>
                </a:solidFill>
                <a:latin typeface="Arial"/>
                <a:cs typeface="Arial"/>
              </a:rPr>
              <a:t>Genlik</a:t>
            </a:r>
            <a:r>
              <a:rPr sz="2400" spc="-138"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a:p>
            <a:pPr marL="656509" lvl="1" indent="-213365" defTabSz="1688165">
              <a:spcBef>
                <a:spcPts val="572"/>
              </a:spcBef>
              <a:buClr>
                <a:srgbClr val="3333CC"/>
              </a:buClr>
              <a:buSzPct val="50000"/>
              <a:buFont typeface="Wingdings"/>
              <a:buChar char=""/>
              <a:tabLst>
                <a:tab pos="657681" algn="l"/>
              </a:tabLst>
            </a:pPr>
            <a:r>
              <a:rPr sz="2400" spc="-166" dirty="0">
                <a:solidFill>
                  <a:prstClr val="black"/>
                </a:solidFill>
                <a:latin typeface="Arial"/>
                <a:cs typeface="Arial"/>
              </a:rPr>
              <a:t>Frekans</a:t>
            </a:r>
            <a:r>
              <a:rPr sz="2400" spc="-157"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a:p>
            <a:pPr marL="656509" lvl="1" indent="-213365" defTabSz="1688165">
              <a:spcBef>
                <a:spcPts val="582"/>
              </a:spcBef>
              <a:buClr>
                <a:srgbClr val="3333CC"/>
              </a:buClr>
              <a:buSzPct val="50000"/>
              <a:buFont typeface="Wingdings"/>
              <a:buChar char=""/>
              <a:tabLst>
                <a:tab pos="657681" algn="l"/>
              </a:tabLst>
            </a:pPr>
            <a:r>
              <a:rPr sz="2400" spc="-277" dirty="0">
                <a:solidFill>
                  <a:prstClr val="black"/>
                </a:solidFill>
                <a:latin typeface="Arial"/>
                <a:cs typeface="Arial"/>
              </a:rPr>
              <a:t>Faz</a:t>
            </a:r>
            <a:r>
              <a:rPr sz="2400" spc="-157"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p:txBody>
      </p:sp>
      <p:sp>
        <p:nvSpPr>
          <p:cNvPr id="11" name="object 11"/>
          <p:cNvSpPr txBox="1">
            <a:spLocks noGrp="1"/>
          </p:cNvSpPr>
          <p:nvPr>
            <p:ph type="title"/>
          </p:nvPr>
        </p:nvSpPr>
        <p:spPr>
          <a:xfrm>
            <a:off x="1292919" y="649720"/>
            <a:ext cx="3326465" cy="421476"/>
          </a:xfrm>
          <a:prstGeom prst="rect">
            <a:avLst/>
          </a:prstGeom>
        </p:spPr>
        <p:txBody>
          <a:bodyPr vert="horz" wrap="square" lIns="0" tIns="23446" rIns="0" bIns="0" rtlCol="0">
            <a:spAutoFit/>
          </a:bodyPr>
          <a:lstStyle/>
          <a:p>
            <a:pPr marL="23447">
              <a:spcBef>
                <a:spcPts val="185"/>
              </a:spcBef>
            </a:pPr>
            <a:r>
              <a:rPr spc="-185" dirty="0"/>
              <a:t>Ders</a:t>
            </a:r>
            <a:r>
              <a:rPr spc="-277" dirty="0"/>
              <a:t> </a:t>
            </a:r>
            <a:r>
              <a:rPr spc="-92" dirty="0"/>
              <a:t>konuları</a:t>
            </a:r>
          </a:p>
        </p:txBody>
      </p:sp>
      <p:sp>
        <p:nvSpPr>
          <p:cNvPr id="12" name="object 12"/>
          <p:cNvSpPr/>
          <p:nvPr/>
        </p:nvSpPr>
        <p:spPr>
          <a:xfrm>
            <a:off x="562" y="264474"/>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16</a:t>
            </a:r>
            <a:endParaRPr sz="923">
              <a:solidFill>
                <a:prstClr val="black"/>
              </a:solidFill>
              <a:latin typeface="Arial"/>
              <a:cs typeface="Arial"/>
            </a:endParaRPr>
          </a:p>
        </p:txBody>
      </p:sp>
      <p:sp>
        <p:nvSpPr>
          <p:cNvPr id="10" name="object 10"/>
          <p:cNvSpPr txBox="1"/>
          <p:nvPr/>
        </p:nvSpPr>
        <p:spPr>
          <a:xfrm>
            <a:off x="61522" y="1110223"/>
            <a:ext cx="8466658" cy="938322"/>
          </a:xfrm>
          <a:prstGeom prst="rect">
            <a:avLst/>
          </a:prstGeom>
        </p:spPr>
        <p:txBody>
          <a:bodyPr vert="horz" wrap="square" lIns="0" tIns="96127" rIns="0" bIns="0" rtlCol="0">
            <a:spAutoFit/>
          </a:bodyPr>
          <a:lstStyle/>
          <a:p>
            <a:pPr marL="341150" indent="-318876" defTabSz="1688165">
              <a:spcBef>
                <a:spcPts val="755"/>
              </a:spcBef>
              <a:buClr>
                <a:srgbClr val="3333CC"/>
              </a:buClr>
              <a:buSzPct val="42307"/>
              <a:buFont typeface="Wingdings"/>
              <a:buChar char=""/>
              <a:tabLst>
                <a:tab pos="342322" algn="l"/>
              </a:tabLst>
            </a:pPr>
            <a:r>
              <a:rPr lang="en-US" sz="2400" spc="-185" dirty="0">
                <a:solidFill>
                  <a:prstClr val="black"/>
                </a:solidFill>
                <a:latin typeface="Arial"/>
                <a:cs typeface="Arial"/>
              </a:rPr>
              <a:t>The frequency of the carrier signal is changed.</a:t>
            </a:r>
          </a:p>
          <a:p>
            <a:pPr marL="341150" indent="-318876" defTabSz="1688165">
              <a:spcBef>
                <a:spcPts val="755"/>
              </a:spcBef>
              <a:buClr>
                <a:srgbClr val="3333CC"/>
              </a:buClr>
              <a:buSzPct val="42307"/>
              <a:buFont typeface="Wingdings"/>
              <a:buChar char=""/>
              <a:tabLst>
                <a:tab pos="342322" algn="l"/>
              </a:tabLst>
            </a:pPr>
            <a:r>
              <a:rPr lang="en-US" sz="2400" spc="-185" dirty="0">
                <a:solidFill>
                  <a:prstClr val="black"/>
                </a:solidFill>
                <a:latin typeface="Arial"/>
                <a:cs typeface="Arial"/>
              </a:rPr>
              <a:t>With Binary FSK, signals at two different frequencies are used.</a:t>
            </a:r>
            <a:endParaRPr sz="2400" dirty="0">
              <a:solidFill>
                <a:prstClr val="black"/>
              </a:solidFill>
              <a:latin typeface="Arial"/>
              <a:cs typeface="Arial"/>
            </a:endParaRPr>
          </a:p>
        </p:txBody>
      </p:sp>
      <p:sp>
        <p:nvSpPr>
          <p:cNvPr id="11" name="object 11"/>
          <p:cNvSpPr txBox="1">
            <a:spLocks noGrp="1"/>
          </p:cNvSpPr>
          <p:nvPr>
            <p:ph type="title"/>
          </p:nvPr>
        </p:nvSpPr>
        <p:spPr>
          <a:xfrm>
            <a:off x="905489" y="633047"/>
            <a:ext cx="4277751" cy="422660"/>
          </a:xfrm>
          <a:prstGeom prst="rect">
            <a:avLst/>
          </a:prstGeom>
        </p:spPr>
        <p:txBody>
          <a:bodyPr vert="horz" wrap="square" lIns="0" tIns="24618" rIns="0" bIns="0" rtlCol="0">
            <a:spAutoFit/>
          </a:bodyPr>
          <a:lstStyle/>
          <a:p>
            <a:pPr marL="23447">
              <a:spcBef>
                <a:spcPts val="194"/>
              </a:spcBef>
            </a:pPr>
            <a:r>
              <a:rPr spc="-185" dirty="0"/>
              <a:t>Frekans </a:t>
            </a:r>
            <a:r>
              <a:rPr spc="-120" dirty="0"/>
              <a:t>kaydırmalı</a:t>
            </a:r>
            <a:r>
              <a:rPr spc="-222" dirty="0"/>
              <a:t> </a:t>
            </a:r>
            <a:r>
              <a:rPr spc="-102" dirty="0"/>
              <a:t>anahtarlama</a:t>
            </a:r>
          </a:p>
        </p:txBody>
      </p:sp>
      <p:grpSp>
        <p:nvGrpSpPr>
          <p:cNvPr id="12" name="object 12"/>
          <p:cNvGrpSpPr/>
          <p:nvPr/>
        </p:nvGrpSpPr>
        <p:grpSpPr>
          <a:xfrm>
            <a:off x="-21945" y="263770"/>
            <a:ext cx="9188548" cy="6373837"/>
            <a:chOff x="-11887" y="0"/>
            <a:chExt cx="4977130" cy="3452495"/>
          </a:xfrm>
        </p:grpSpPr>
        <p:sp>
          <p:nvSpPr>
            <p:cNvPr id="13" name="object 13"/>
            <p:cNvSpPr/>
            <p:nvPr/>
          </p:nvSpPr>
          <p:spPr>
            <a:xfrm>
              <a:off x="111124" y="1306449"/>
              <a:ext cx="4739513" cy="1558162"/>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4" name="object 14"/>
            <p:cNvSpPr/>
            <p:nvPr/>
          </p:nvSpPr>
          <p:spPr>
            <a:xfrm>
              <a:off x="304" y="965"/>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17</a:t>
            </a:r>
            <a:endParaRPr sz="923">
              <a:solidFill>
                <a:prstClr val="black"/>
              </a:solidFill>
              <a:latin typeface="Arial"/>
              <a:cs typeface="Arial"/>
            </a:endParaRPr>
          </a:p>
        </p:txBody>
      </p:sp>
      <p:sp>
        <p:nvSpPr>
          <p:cNvPr id="10" name="object 10"/>
          <p:cNvSpPr txBox="1"/>
          <p:nvPr/>
        </p:nvSpPr>
        <p:spPr>
          <a:xfrm>
            <a:off x="61522" y="1109052"/>
            <a:ext cx="8591843" cy="938322"/>
          </a:xfrm>
          <a:prstGeom prst="rect">
            <a:avLst/>
          </a:prstGeom>
        </p:spPr>
        <p:txBody>
          <a:bodyPr vert="horz" wrap="square" lIns="0" tIns="96127" rIns="0" bIns="0" rtlCol="0">
            <a:spAutoFit/>
          </a:bodyPr>
          <a:lstStyle/>
          <a:p>
            <a:pPr marL="341150" indent="-318876" defTabSz="1688165">
              <a:spcBef>
                <a:spcPts val="755"/>
              </a:spcBef>
              <a:buClr>
                <a:srgbClr val="3333CC"/>
              </a:buClr>
              <a:buSzPct val="42307"/>
              <a:buFont typeface="Wingdings"/>
              <a:buChar char=""/>
              <a:tabLst>
                <a:tab pos="342322" algn="l"/>
              </a:tabLst>
            </a:pPr>
            <a:r>
              <a:rPr lang="en-US" sz="2400" spc="-74" dirty="0">
                <a:solidFill>
                  <a:prstClr val="black"/>
                </a:solidFill>
                <a:latin typeface="Arial"/>
                <a:cs typeface="Arial"/>
              </a:rPr>
              <a:t>It can be created by a voltage-controlled oscillator (VCO).</a:t>
            </a:r>
          </a:p>
          <a:p>
            <a:pPr marL="341150" indent="-318876" defTabSz="1688165">
              <a:spcBef>
                <a:spcPts val="755"/>
              </a:spcBef>
              <a:buClr>
                <a:srgbClr val="3333CC"/>
              </a:buClr>
              <a:buSzPct val="42307"/>
              <a:buFont typeface="Wingdings"/>
              <a:buChar char=""/>
              <a:tabLst>
                <a:tab pos="342322" algn="l"/>
              </a:tabLst>
            </a:pPr>
            <a:r>
              <a:rPr lang="en-US" sz="2400" spc="-74" dirty="0">
                <a:solidFill>
                  <a:prstClr val="black"/>
                </a:solidFill>
                <a:latin typeface="Arial"/>
                <a:cs typeface="Arial"/>
              </a:rPr>
              <a:t>Creating BFSK using NRZ and VCO can be seen in the figure.</a:t>
            </a:r>
            <a:endParaRPr sz="2400" dirty="0">
              <a:solidFill>
                <a:prstClr val="black"/>
              </a:solidFill>
              <a:latin typeface="Arial"/>
              <a:cs typeface="Arial"/>
            </a:endParaRPr>
          </a:p>
        </p:txBody>
      </p:sp>
      <p:sp>
        <p:nvSpPr>
          <p:cNvPr id="11" name="object 11"/>
          <p:cNvSpPr txBox="1">
            <a:spLocks noGrp="1"/>
          </p:cNvSpPr>
          <p:nvPr>
            <p:ph type="title"/>
          </p:nvPr>
        </p:nvSpPr>
        <p:spPr>
          <a:xfrm>
            <a:off x="905489" y="631874"/>
            <a:ext cx="4277751" cy="421476"/>
          </a:xfrm>
          <a:prstGeom prst="rect">
            <a:avLst/>
          </a:prstGeom>
        </p:spPr>
        <p:txBody>
          <a:bodyPr vert="horz" wrap="square" lIns="0" tIns="23446" rIns="0" bIns="0" rtlCol="0">
            <a:spAutoFit/>
          </a:bodyPr>
          <a:lstStyle/>
          <a:p>
            <a:pPr marL="23447">
              <a:spcBef>
                <a:spcPts val="185"/>
              </a:spcBef>
            </a:pPr>
            <a:r>
              <a:rPr spc="-185" dirty="0"/>
              <a:t>Frekans </a:t>
            </a:r>
            <a:r>
              <a:rPr spc="-120" dirty="0"/>
              <a:t>kaydırmalı</a:t>
            </a:r>
            <a:r>
              <a:rPr spc="-222" dirty="0"/>
              <a:t> </a:t>
            </a:r>
            <a:r>
              <a:rPr spc="-102" dirty="0"/>
              <a:t>anahtarlama</a:t>
            </a:r>
          </a:p>
        </p:txBody>
      </p:sp>
      <p:grpSp>
        <p:nvGrpSpPr>
          <p:cNvPr id="12" name="object 12"/>
          <p:cNvGrpSpPr/>
          <p:nvPr/>
        </p:nvGrpSpPr>
        <p:grpSpPr>
          <a:xfrm>
            <a:off x="-21945" y="263770"/>
            <a:ext cx="9188548" cy="6373837"/>
            <a:chOff x="-11887" y="0"/>
            <a:chExt cx="4977130" cy="3452495"/>
          </a:xfrm>
        </p:grpSpPr>
        <p:sp>
          <p:nvSpPr>
            <p:cNvPr id="13" name="object 13"/>
            <p:cNvSpPr/>
            <p:nvPr/>
          </p:nvSpPr>
          <p:spPr>
            <a:xfrm>
              <a:off x="89714" y="1538351"/>
              <a:ext cx="4748104" cy="1509649"/>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4" name="object 14"/>
            <p:cNvSpPr/>
            <p:nvPr/>
          </p:nvSpPr>
          <p:spPr>
            <a:xfrm>
              <a:off x="304" y="381"/>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18</a:t>
            </a:r>
            <a:endParaRPr sz="923">
              <a:solidFill>
                <a:prstClr val="black"/>
              </a:solidFill>
              <a:latin typeface="Arial"/>
              <a:cs typeface="Arial"/>
            </a:endParaRPr>
          </a:p>
        </p:txBody>
      </p:sp>
      <p:sp>
        <p:nvSpPr>
          <p:cNvPr id="10" name="object 10"/>
          <p:cNvSpPr txBox="1"/>
          <p:nvPr/>
        </p:nvSpPr>
        <p:spPr>
          <a:xfrm>
            <a:off x="704790" y="1065206"/>
            <a:ext cx="4961206" cy="4278489"/>
          </a:xfrm>
          <a:prstGeom prst="rect">
            <a:avLst/>
          </a:prstGeom>
        </p:spPr>
        <p:txBody>
          <a:bodyPr vert="horz" wrap="square" lIns="0" tIns="71511" rIns="0" bIns="0" rtlCol="0">
            <a:spAutoFit/>
          </a:bodyPr>
          <a:lstStyle/>
          <a:p>
            <a:pPr marL="287223" indent="-264948" defTabSz="1688165">
              <a:spcBef>
                <a:spcPts val="563"/>
              </a:spcBef>
              <a:buClr>
                <a:srgbClr val="FF0000"/>
              </a:buClr>
              <a:buSzPct val="53846"/>
              <a:buFont typeface="Wingdings"/>
              <a:buChar char=""/>
              <a:tabLst>
                <a:tab pos="288395" algn="l"/>
              </a:tabLst>
            </a:pPr>
            <a:r>
              <a:rPr sz="2400" spc="-138" dirty="0">
                <a:solidFill>
                  <a:prstClr val="black"/>
                </a:solidFill>
                <a:latin typeface="Arial"/>
                <a:cs typeface="Arial"/>
              </a:rPr>
              <a:t>Kodlama ve </a:t>
            </a:r>
            <a:r>
              <a:rPr sz="2400" spc="-111" dirty="0">
                <a:solidFill>
                  <a:prstClr val="black"/>
                </a:solidFill>
                <a:latin typeface="Arial"/>
                <a:cs typeface="Arial"/>
              </a:rPr>
              <a:t>modülasyon</a:t>
            </a:r>
            <a:r>
              <a:rPr sz="2400" spc="-120" dirty="0">
                <a:solidFill>
                  <a:prstClr val="black"/>
                </a:solidFill>
                <a:latin typeface="Arial"/>
                <a:cs typeface="Arial"/>
              </a:rPr>
              <a:t> </a:t>
            </a:r>
            <a:r>
              <a:rPr sz="2400" spc="-46" dirty="0">
                <a:solidFill>
                  <a:prstClr val="black"/>
                </a:solidFill>
                <a:latin typeface="Arial"/>
                <a:cs typeface="Arial"/>
              </a:rPr>
              <a:t>yöntemleri</a:t>
            </a:r>
            <a:endParaRPr sz="2400">
              <a:solidFill>
                <a:prstClr val="black"/>
              </a:solidFill>
              <a:latin typeface="Arial"/>
              <a:cs typeface="Arial"/>
            </a:endParaRPr>
          </a:p>
          <a:p>
            <a:pPr marL="287223" indent="-264948" defTabSz="1688165">
              <a:spcBef>
                <a:spcPts val="369"/>
              </a:spcBef>
              <a:buClr>
                <a:srgbClr val="FF0000"/>
              </a:buClr>
              <a:buSzPct val="53846"/>
              <a:buFont typeface="Wingdings"/>
              <a:buChar char=""/>
              <a:tabLst>
                <a:tab pos="288395" algn="l"/>
              </a:tabLst>
            </a:pPr>
            <a:r>
              <a:rPr sz="2400" spc="-148" dirty="0">
                <a:solidFill>
                  <a:prstClr val="black"/>
                </a:solidFill>
                <a:latin typeface="Arial"/>
                <a:cs typeface="Arial"/>
              </a:rPr>
              <a:t>Sinyal </a:t>
            </a:r>
            <a:r>
              <a:rPr sz="2400" spc="-111" dirty="0">
                <a:solidFill>
                  <a:prstClr val="black"/>
                </a:solidFill>
                <a:latin typeface="Arial"/>
                <a:cs typeface="Arial"/>
              </a:rPr>
              <a:t>kodlama </a:t>
            </a:r>
            <a:r>
              <a:rPr sz="2400" spc="-18" dirty="0">
                <a:solidFill>
                  <a:prstClr val="black"/>
                </a:solidFill>
                <a:latin typeface="Arial"/>
                <a:cs typeface="Arial"/>
              </a:rPr>
              <a:t>kriterleri</a:t>
            </a:r>
            <a:endParaRPr sz="2400">
              <a:solidFill>
                <a:prstClr val="black"/>
              </a:solidFill>
              <a:latin typeface="Arial"/>
              <a:cs typeface="Arial"/>
            </a:endParaRPr>
          </a:p>
          <a:p>
            <a:pPr marL="287223" indent="-264948" defTabSz="1688165">
              <a:spcBef>
                <a:spcPts val="388"/>
              </a:spcBef>
              <a:buClr>
                <a:srgbClr val="FF0000"/>
              </a:buClr>
              <a:buSzPct val="53846"/>
              <a:buFont typeface="Wingdings"/>
              <a:buChar char=""/>
              <a:tabLst>
                <a:tab pos="288395" algn="l"/>
              </a:tabLst>
            </a:pPr>
            <a:r>
              <a:rPr sz="2400" spc="-194" dirty="0">
                <a:solidFill>
                  <a:prstClr val="black"/>
                </a:solidFill>
                <a:latin typeface="Arial"/>
                <a:cs typeface="Arial"/>
              </a:rPr>
              <a:t>Sayısal </a:t>
            </a:r>
            <a:r>
              <a:rPr sz="2400" spc="-55" dirty="0">
                <a:solidFill>
                  <a:prstClr val="black"/>
                </a:solidFill>
                <a:latin typeface="Arial"/>
                <a:cs typeface="Arial"/>
              </a:rPr>
              <a:t>verinin </a:t>
            </a:r>
            <a:r>
              <a:rPr sz="2400" spc="-120" dirty="0">
                <a:solidFill>
                  <a:prstClr val="black"/>
                </a:solidFill>
                <a:latin typeface="Arial"/>
                <a:cs typeface="Arial"/>
              </a:rPr>
              <a:t>analog </a:t>
            </a:r>
            <a:r>
              <a:rPr sz="2400" spc="-111" dirty="0">
                <a:solidFill>
                  <a:prstClr val="black"/>
                </a:solidFill>
                <a:latin typeface="Arial"/>
                <a:cs typeface="Arial"/>
              </a:rPr>
              <a:t>sinyal </a:t>
            </a:r>
            <a:r>
              <a:rPr sz="2400" spc="-37" dirty="0">
                <a:solidFill>
                  <a:prstClr val="black"/>
                </a:solidFill>
                <a:latin typeface="Arial"/>
                <a:cs typeface="Arial"/>
              </a:rPr>
              <a:t>ile</a:t>
            </a:r>
            <a:r>
              <a:rPr sz="2400" spc="-231" dirty="0">
                <a:solidFill>
                  <a:prstClr val="black"/>
                </a:solidFill>
                <a:latin typeface="Arial"/>
                <a:cs typeface="Arial"/>
              </a:rPr>
              <a:t> </a:t>
            </a:r>
            <a:r>
              <a:rPr sz="2400" spc="-9" dirty="0">
                <a:solidFill>
                  <a:prstClr val="black"/>
                </a:solidFill>
                <a:latin typeface="Arial"/>
                <a:cs typeface="Arial"/>
              </a:rPr>
              <a:t>iletimi</a:t>
            </a:r>
            <a:endParaRPr sz="2400">
              <a:solidFill>
                <a:prstClr val="black"/>
              </a:solidFill>
              <a:latin typeface="Arial"/>
              <a:cs typeface="Arial"/>
            </a:endParaRPr>
          </a:p>
          <a:p>
            <a:pPr marL="656509" lvl="1" indent="-213365" defTabSz="1688165">
              <a:spcBef>
                <a:spcPts val="351"/>
              </a:spcBef>
              <a:buClr>
                <a:srgbClr val="3333CC"/>
              </a:buClr>
              <a:buSzPct val="50000"/>
              <a:buFont typeface="Wingdings"/>
              <a:buChar char=""/>
              <a:tabLst>
                <a:tab pos="657681" algn="l"/>
              </a:tabLst>
            </a:pPr>
            <a:r>
              <a:rPr sz="2400" spc="-111" dirty="0">
                <a:solidFill>
                  <a:prstClr val="black"/>
                </a:solidFill>
                <a:latin typeface="Arial"/>
                <a:cs typeface="Arial"/>
              </a:rPr>
              <a:t>Genlik </a:t>
            </a:r>
            <a:r>
              <a:rPr sz="2400" spc="-102" dirty="0">
                <a:solidFill>
                  <a:prstClr val="black"/>
                </a:solidFill>
                <a:latin typeface="Arial"/>
                <a:cs typeface="Arial"/>
              </a:rPr>
              <a:t>kaydırmalı</a:t>
            </a:r>
            <a:r>
              <a:rPr sz="2400" spc="-240"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166" dirty="0">
                <a:solidFill>
                  <a:prstClr val="black"/>
                </a:solidFill>
                <a:latin typeface="Arial"/>
                <a:cs typeface="Arial"/>
              </a:rPr>
              <a:t>Frekans </a:t>
            </a:r>
            <a:r>
              <a:rPr sz="2400" spc="-102" dirty="0">
                <a:solidFill>
                  <a:prstClr val="black"/>
                </a:solidFill>
                <a:latin typeface="Arial"/>
                <a:cs typeface="Arial"/>
              </a:rPr>
              <a:t>kaydırmalı</a:t>
            </a:r>
            <a:r>
              <a:rPr sz="2400" spc="-129"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277" dirty="0">
                <a:solidFill>
                  <a:srgbClr val="C00000"/>
                </a:solidFill>
                <a:latin typeface="Arial"/>
                <a:cs typeface="Arial"/>
              </a:rPr>
              <a:t>Faz </a:t>
            </a:r>
            <a:r>
              <a:rPr sz="2400" spc="-102" dirty="0">
                <a:solidFill>
                  <a:srgbClr val="C00000"/>
                </a:solidFill>
                <a:latin typeface="Arial"/>
                <a:cs typeface="Arial"/>
              </a:rPr>
              <a:t>kaydırmalı</a:t>
            </a:r>
            <a:r>
              <a:rPr sz="2400" spc="28" dirty="0">
                <a:solidFill>
                  <a:srgbClr val="C00000"/>
                </a:solidFill>
                <a:latin typeface="Arial"/>
                <a:cs typeface="Arial"/>
              </a:rPr>
              <a:t> </a:t>
            </a:r>
            <a:r>
              <a:rPr sz="2400" spc="-92" dirty="0">
                <a:solidFill>
                  <a:srgbClr val="C00000"/>
                </a:solidFill>
                <a:latin typeface="Arial"/>
                <a:cs typeface="Arial"/>
              </a:rPr>
              <a:t>anahtarlama</a:t>
            </a:r>
            <a:endParaRPr sz="2400">
              <a:solidFill>
                <a:prstClr val="black"/>
              </a:solidFill>
              <a:latin typeface="Arial"/>
              <a:cs typeface="Arial"/>
            </a:endParaRPr>
          </a:p>
          <a:p>
            <a:pPr marL="287223" indent="-264948" defTabSz="1688165">
              <a:spcBef>
                <a:spcPts val="351"/>
              </a:spcBef>
              <a:buClr>
                <a:srgbClr val="FF0000"/>
              </a:buClr>
              <a:buSzPct val="53846"/>
              <a:buFont typeface="Wingdings"/>
              <a:buChar char=""/>
              <a:tabLst>
                <a:tab pos="288395" algn="l"/>
              </a:tabLst>
            </a:pPr>
            <a:r>
              <a:rPr sz="2400" spc="-138" dirty="0">
                <a:solidFill>
                  <a:prstClr val="black"/>
                </a:solidFill>
                <a:latin typeface="Arial"/>
                <a:cs typeface="Arial"/>
              </a:rPr>
              <a:t>Analog </a:t>
            </a:r>
            <a:r>
              <a:rPr sz="2400" spc="-55" dirty="0">
                <a:solidFill>
                  <a:prstClr val="black"/>
                </a:solidFill>
                <a:latin typeface="Arial"/>
                <a:cs typeface="Arial"/>
              </a:rPr>
              <a:t>verinin </a:t>
            </a:r>
            <a:r>
              <a:rPr sz="2400" spc="-129" dirty="0">
                <a:solidFill>
                  <a:prstClr val="black"/>
                </a:solidFill>
                <a:latin typeface="Arial"/>
                <a:cs typeface="Arial"/>
              </a:rPr>
              <a:t>analog </a:t>
            </a:r>
            <a:r>
              <a:rPr sz="2400" spc="-111" dirty="0">
                <a:solidFill>
                  <a:prstClr val="black"/>
                </a:solidFill>
                <a:latin typeface="Arial"/>
                <a:cs typeface="Arial"/>
              </a:rPr>
              <a:t>sinyal </a:t>
            </a:r>
            <a:r>
              <a:rPr sz="2400" spc="-46" dirty="0">
                <a:solidFill>
                  <a:prstClr val="black"/>
                </a:solidFill>
                <a:latin typeface="Arial"/>
                <a:cs typeface="Arial"/>
              </a:rPr>
              <a:t>ile</a:t>
            </a:r>
            <a:r>
              <a:rPr sz="2400" spc="-203" dirty="0">
                <a:solidFill>
                  <a:prstClr val="black"/>
                </a:solidFill>
                <a:latin typeface="Arial"/>
                <a:cs typeface="Arial"/>
              </a:rPr>
              <a:t> </a:t>
            </a:r>
            <a:r>
              <a:rPr sz="2400" spc="-9" dirty="0">
                <a:solidFill>
                  <a:prstClr val="black"/>
                </a:solidFill>
                <a:latin typeface="Arial"/>
                <a:cs typeface="Arial"/>
              </a:rPr>
              <a:t>iletimi</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111" dirty="0">
                <a:solidFill>
                  <a:prstClr val="black"/>
                </a:solidFill>
                <a:latin typeface="Arial"/>
                <a:cs typeface="Arial"/>
              </a:rPr>
              <a:t>Genlik</a:t>
            </a:r>
            <a:r>
              <a:rPr sz="2400" spc="-138"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a:p>
            <a:pPr marL="656509" lvl="1" indent="-213365" defTabSz="1688165">
              <a:spcBef>
                <a:spcPts val="572"/>
              </a:spcBef>
              <a:buClr>
                <a:srgbClr val="3333CC"/>
              </a:buClr>
              <a:buSzPct val="50000"/>
              <a:buFont typeface="Wingdings"/>
              <a:buChar char=""/>
              <a:tabLst>
                <a:tab pos="657681" algn="l"/>
              </a:tabLst>
            </a:pPr>
            <a:r>
              <a:rPr sz="2400" spc="-166" dirty="0">
                <a:solidFill>
                  <a:prstClr val="black"/>
                </a:solidFill>
                <a:latin typeface="Arial"/>
                <a:cs typeface="Arial"/>
              </a:rPr>
              <a:t>Frekans</a:t>
            </a:r>
            <a:r>
              <a:rPr sz="2400" spc="-157"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a:p>
            <a:pPr marL="656509" lvl="1" indent="-213365" defTabSz="1688165">
              <a:spcBef>
                <a:spcPts val="582"/>
              </a:spcBef>
              <a:buClr>
                <a:srgbClr val="3333CC"/>
              </a:buClr>
              <a:buSzPct val="50000"/>
              <a:buFont typeface="Wingdings"/>
              <a:buChar char=""/>
              <a:tabLst>
                <a:tab pos="657681" algn="l"/>
              </a:tabLst>
            </a:pPr>
            <a:r>
              <a:rPr sz="2400" spc="-277" dirty="0">
                <a:solidFill>
                  <a:prstClr val="black"/>
                </a:solidFill>
                <a:latin typeface="Arial"/>
                <a:cs typeface="Arial"/>
              </a:rPr>
              <a:t>Faz</a:t>
            </a:r>
            <a:r>
              <a:rPr sz="2400" spc="-157"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p:txBody>
      </p:sp>
      <p:sp>
        <p:nvSpPr>
          <p:cNvPr id="11" name="object 11"/>
          <p:cNvSpPr txBox="1">
            <a:spLocks noGrp="1"/>
          </p:cNvSpPr>
          <p:nvPr>
            <p:ph type="title"/>
          </p:nvPr>
        </p:nvSpPr>
        <p:spPr>
          <a:xfrm>
            <a:off x="1443156" y="708674"/>
            <a:ext cx="3326465" cy="422660"/>
          </a:xfrm>
          <a:prstGeom prst="rect">
            <a:avLst/>
          </a:prstGeom>
        </p:spPr>
        <p:txBody>
          <a:bodyPr vert="horz" wrap="square" lIns="0" tIns="24618" rIns="0" bIns="0" rtlCol="0">
            <a:spAutoFit/>
          </a:bodyPr>
          <a:lstStyle/>
          <a:p>
            <a:pPr marL="23447">
              <a:spcBef>
                <a:spcPts val="194"/>
              </a:spcBef>
            </a:pPr>
            <a:r>
              <a:rPr spc="-185" dirty="0"/>
              <a:t>Ders</a:t>
            </a:r>
            <a:r>
              <a:rPr spc="-277" dirty="0"/>
              <a:t> </a:t>
            </a:r>
            <a:r>
              <a:rPr spc="-92" dirty="0"/>
              <a:t>konuları</a:t>
            </a:r>
          </a:p>
        </p:txBody>
      </p:sp>
      <p:sp>
        <p:nvSpPr>
          <p:cNvPr id="12" name="object 12"/>
          <p:cNvSpPr/>
          <p:nvPr/>
        </p:nvSpPr>
        <p:spPr>
          <a:xfrm>
            <a:off x="562" y="265552"/>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19</a:t>
            </a:r>
            <a:endParaRPr sz="923">
              <a:solidFill>
                <a:prstClr val="black"/>
              </a:solidFill>
              <a:latin typeface="Arial"/>
              <a:cs typeface="Arial"/>
            </a:endParaRPr>
          </a:p>
        </p:txBody>
      </p:sp>
      <p:sp>
        <p:nvSpPr>
          <p:cNvPr id="10" name="object 10"/>
          <p:cNvSpPr txBox="1"/>
          <p:nvPr/>
        </p:nvSpPr>
        <p:spPr>
          <a:xfrm>
            <a:off x="61521" y="1109052"/>
            <a:ext cx="8250702" cy="1882170"/>
          </a:xfrm>
          <a:prstGeom prst="rect">
            <a:avLst/>
          </a:prstGeom>
        </p:spPr>
        <p:txBody>
          <a:bodyPr vert="horz" wrap="square" lIns="0" tIns="96127" rIns="0" bIns="0" rtlCol="0">
            <a:spAutoFit/>
          </a:bodyPr>
          <a:lstStyle/>
          <a:p>
            <a:pPr marL="341150" indent="-318876" defTabSz="1688165">
              <a:spcBef>
                <a:spcPts val="755"/>
              </a:spcBef>
              <a:buClr>
                <a:srgbClr val="3333CC"/>
              </a:buClr>
              <a:buSzPct val="42307"/>
              <a:buFont typeface="Wingdings"/>
              <a:buChar char=""/>
              <a:tabLst>
                <a:tab pos="342322" algn="l"/>
              </a:tabLst>
            </a:pPr>
            <a:r>
              <a:rPr lang="en-US" sz="2400" spc="-185" dirty="0">
                <a:solidFill>
                  <a:prstClr val="black"/>
                </a:solidFill>
                <a:latin typeface="Arial"/>
                <a:cs typeface="Arial"/>
              </a:rPr>
              <a:t>The phase of the carrier signal is changed.</a:t>
            </a:r>
          </a:p>
          <a:p>
            <a:pPr marL="341150" indent="-318876" defTabSz="1688165">
              <a:spcBef>
                <a:spcPts val="755"/>
              </a:spcBef>
              <a:buClr>
                <a:srgbClr val="3333CC"/>
              </a:buClr>
              <a:buSzPct val="42307"/>
              <a:buFont typeface="Wingdings"/>
              <a:buChar char=""/>
              <a:tabLst>
                <a:tab pos="342322" algn="l"/>
              </a:tabLst>
            </a:pPr>
            <a:r>
              <a:rPr lang="en-US" sz="2400" spc="-185" dirty="0">
                <a:solidFill>
                  <a:prstClr val="black"/>
                </a:solidFill>
                <a:latin typeface="Arial"/>
                <a:cs typeface="Arial"/>
              </a:rPr>
              <a:t>In BPSK, two signals with 0° and 180° phase differences are used.</a:t>
            </a:r>
          </a:p>
          <a:p>
            <a:pPr marL="341150" indent="-318876" defTabSz="1688165">
              <a:spcBef>
                <a:spcPts val="755"/>
              </a:spcBef>
              <a:buClr>
                <a:srgbClr val="3333CC"/>
              </a:buClr>
              <a:buSzPct val="42307"/>
              <a:buFont typeface="Wingdings"/>
              <a:buChar char=""/>
              <a:tabLst>
                <a:tab pos="342322" algn="l"/>
              </a:tabLst>
            </a:pPr>
            <a:r>
              <a:rPr lang="en-US" sz="2400" spc="-185" dirty="0">
                <a:solidFill>
                  <a:prstClr val="black"/>
                </a:solidFill>
                <a:latin typeface="Arial"/>
                <a:cs typeface="Arial"/>
              </a:rPr>
              <a:t>Compared to ASK, PSK is less affected by noise.</a:t>
            </a:r>
          </a:p>
          <a:p>
            <a:pPr marL="341150" indent="-318876" defTabSz="1688165">
              <a:spcBef>
                <a:spcPts val="755"/>
              </a:spcBef>
              <a:buClr>
                <a:srgbClr val="3333CC"/>
              </a:buClr>
              <a:buSzPct val="42307"/>
              <a:buFont typeface="Wingdings"/>
              <a:buChar char=""/>
              <a:tabLst>
                <a:tab pos="342322" algn="l"/>
              </a:tabLst>
            </a:pPr>
            <a:r>
              <a:rPr lang="en-US" sz="2400" spc="-185" dirty="0">
                <a:solidFill>
                  <a:prstClr val="black"/>
                </a:solidFill>
                <a:latin typeface="Arial"/>
                <a:cs typeface="Arial"/>
              </a:rPr>
              <a:t>PSK requires only one carrier frequency, FSK requires as many levels.</a:t>
            </a:r>
            <a:endParaRPr sz="2400" dirty="0">
              <a:solidFill>
                <a:prstClr val="black"/>
              </a:solidFill>
              <a:latin typeface="Trebuchet MS"/>
              <a:cs typeface="Trebuchet MS"/>
            </a:endParaRPr>
          </a:p>
        </p:txBody>
      </p:sp>
      <p:sp>
        <p:nvSpPr>
          <p:cNvPr id="11" name="object 11"/>
          <p:cNvSpPr txBox="1">
            <a:spLocks noGrp="1"/>
          </p:cNvSpPr>
          <p:nvPr>
            <p:ph type="title"/>
          </p:nvPr>
        </p:nvSpPr>
        <p:spPr>
          <a:xfrm>
            <a:off x="905489" y="631874"/>
            <a:ext cx="3681046" cy="421476"/>
          </a:xfrm>
          <a:prstGeom prst="rect">
            <a:avLst/>
          </a:prstGeom>
        </p:spPr>
        <p:txBody>
          <a:bodyPr vert="horz" wrap="square" lIns="0" tIns="23446" rIns="0" bIns="0" rtlCol="0">
            <a:spAutoFit/>
          </a:bodyPr>
          <a:lstStyle/>
          <a:p>
            <a:pPr marL="23447">
              <a:spcBef>
                <a:spcPts val="185"/>
              </a:spcBef>
            </a:pPr>
            <a:r>
              <a:rPr spc="-314" dirty="0"/>
              <a:t>Faz </a:t>
            </a:r>
            <a:r>
              <a:rPr spc="-120" dirty="0"/>
              <a:t>kaydırmalı</a:t>
            </a:r>
            <a:r>
              <a:rPr spc="-92" dirty="0"/>
              <a:t> </a:t>
            </a:r>
            <a:r>
              <a:rPr spc="-102" dirty="0"/>
              <a:t>anahtarlama</a:t>
            </a:r>
          </a:p>
        </p:txBody>
      </p:sp>
      <p:grpSp>
        <p:nvGrpSpPr>
          <p:cNvPr id="12" name="object 12"/>
          <p:cNvGrpSpPr/>
          <p:nvPr/>
        </p:nvGrpSpPr>
        <p:grpSpPr>
          <a:xfrm>
            <a:off x="-21945" y="263770"/>
            <a:ext cx="9188548" cy="6373837"/>
            <a:chOff x="-11887" y="0"/>
            <a:chExt cx="4977130" cy="3452495"/>
          </a:xfrm>
        </p:grpSpPr>
        <p:sp>
          <p:nvSpPr>
            <p:cNvPr id="13" name="object 13"/>
            <p:cNvSpPr/>
            <p:nvPr/>
          </p:nvSpPr>
          <p:spPr>
            <a:xfrm>
              <a:off x="79374" y="1952625"/>
              <a:ext cx="4771263" cy="1384183"/>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4" name="object 14"/>
            <p:cNvSpPr/>
            <p:nvPr/>
          </p:nvSpPr>
          <p:spPr>
            <a:xfrm>
              <a:off x="304" y="381"/>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20</a:t>
            </a:r>
            <a:endParaRPr sz="923">
              <a:solidFill>
                <a:prstClr val="black"/>
              </a:solidFill>
              <a:latin typeface="Arial"/>
              <a:cs typeface="Arial"/>
            </a:endParaRPr>
          </a:p>
        </p:txBody>
      </p:sp>
      <p:sp>
        <p:nvSpPr>
          <p:cNvPr id="10" name="object 10"/>
          <p:cNvSpPr txBox="1"/>
          <p:nvPr/>
        </p:nvSpPr>
        <p:spPr>
          <a:xfrm>
            <a:off x="61522" y="1122184"/>
            <a:ext cx="8507437" cy="1678704"/>
          </a:xfrm>
          <a:prstGeom prst="rect">
            <a:avLst/>
          </a:prstGeom>
        </p:spPr>
        <p:txBody>
          <a:bodyPr vert="horz" wrap="square" lIns="0" tIns="87923" rIns="0" bIns="0" rtlCol="0">
            <a:spAutoFit/>
          </a:bodyPr>
          <a:lstStyle/>
          <a:p>
            <a:pPr marL="23447" defTabSz="1688165">
              <a:spcBef>
                <a:spcPts val="692"/>
              </a:spcBef>
            </a:pPr>
            <a:r>
              <a:rPr sz="2215" b="1" spc="-111" dirty="0">
                <a:solidFill>
                  <a:prstClr val="black"/>
                </a:solidFill>
                <a:latin typeface="Trebuchet MS"/>
                <a:cs typeface="Trebuchet MS"/>
              </a:rPr>
              <a:t>Constellation</a:t>
            </a:r>
            <a:r>
              <a:rPr sz="2215" b="1" spc="-231" dirty="0">
                <a:solidFill>
                  <a:prstClr val="black"/>
                </a:solidFill>
                <a:latin typeface="Trebuchet MS"/>
                <a:cs typeface="Trebuchet MS"/>
              </a:rPr>
              <a:t> </a:t>
            </a:r>
            <a:r>
              <a:rPr sz="2215" b="1" spc="-102" dirty="0">
                <a:solidFill>
                  <a:prstClr val="black"/>
                </a:solidFill>
                <a:latin typeface="Trebuchet MS"/>
                <a:cs typeface="Trebuchet MS"/>
              </a:rPr>
              <a:t>Diagram</a:t>
            </a:r>
            <a:endParaRPr sz="2215">
              <a:solidFill>
                <a:prstClr val="black"/>
              </a:solidFill>
              <a:latin typeface="Trebuchet MS"/>
              <a:cs typeface="Trebuchet MS"/>
            </a:endParaRPr>
          </a:p>
          <a:p>
            <a:pPr marL="341150" indent="-318876" defTabSz="1688165">
              <a:spcBef>
                <a:spcPts val="545"/>
              </a:spcBef>
              <a:buClr>
                <a:srgbClr val="3333CC"/>
              </a:buClr>
              <a:buSzPct val="42307"/>
              <a:buFont typeface="Wingdings"/>
              <a:buChar char=""/>
              <a:tabLst>
                <a:tab pos="342322" algn="l"/>
              </a:tabLst>
            </a:pPr>
            <a:r>
              <a:rPr sz="2400" spc="-120" dirty="0">
                <a:solidFill>
                  <a:prstClr val="black"/>
                </a:solidFill>
                <a:latin typeface="Arial"/>
                <a:cs typeface="Arial"/>
              </a:rPr>
              <a:t>Sinyalin </a:t>
            </a:r>
            <a:r>
              <a:rPr sz="2400" spc="-92" dirty="0">
                <a:solidFill>
                  <a:prstClr val="black"/>
                </a:solidFill>
                <a:latin typeface="Arial"/>
                <a:cs typeface="Arial"/>
              </a:rPr>
              <a:t>genlik </a:t>
            </a:r>
            <a:r>
              <a:rPr sz="2400" spc="-138" dirty="0">
                <a:solidFill>
                  <a:prstClr val="black"/>
                </a:solidFill>
                <a:latin typeface="Arial"/>
                <a:cs typeface="Arial"/>
              </a:rPr>
              <a:t>ve faz </a:t>
            </a:r>
            <a:r>
              <a:rPr sz="2400" spc="-65" dirty="0">
                <a:solidFill>
                  <a:prstClr val="black"/>
                </a:solidFill>
                <a:latin typeface="Arial"/>
                <a:cs typeface="Arial"/>
              </a:rPr>
              <a:t>değerlerini </a:t>
            </a:r>
            <a:r>
              <a:rPr sz="2400" spc="-102" dirty="0">
                <a:solidFill>
                  <a:prstClr val="black"/>
                </a:solidFill>
                <a:latin typeface="Arial"/>
                <a:cs typeface="Arial"/>
              </a:rPr>
              <a:t>göstermek </a:t>
            </a:r>
            <a:r>
              <a:rPr sz="2400" spc="-65" dirty="0">
                <a:solidFill>
                  <a:prstClr val="black"/>
                </a:solidFill>
                <a:latin typeface="Arial"/>
                <a:cs typeface="Arial"/>
              </a:rPr>
              <a:t>için</a:t>
            </a:r>
            <a:r>
              <a:rPr sz="2400" spc="-277" dirty="0">
                <a:solidFill>
                  <a:prstClr val="black"/>
                </a:solidFill>
                <a:latin typeface="Arial"/>
                <a:cs typeface="Arial"/>
              </a:rPr>
              <a:t> </a:t>
            </a:r>
            <a:r>
              <a:rPr sz="2400" spc="-65" dirty="0">
                <a:solidFill>
                  <a:prstClr val="black"/>
                </a:solidFill>
                <a:latin typeface="Arial"/>
                <a:cs typeface="Arial"/>
              </a:rPr>
              <a:t>kullanılır.</a:t>
            </a:r>
            <a:endParaRPr sz="2400">
              <a:solidFill>
                <a:prstClr val="black"/>
              </a:solidFill>
              <a:latin typeface="Arial"/>
              <a:cs typeface="Arial"/>
            </a:endParaRPr>
          </a:p>
          <a:p>
            <a:pPr marL="341150" indent="-318876" defTabSz="1688165">
              <a:spcBef>
                <a:spcPts val="582"/>
              </a:spcBef>
              <a:buClr>
                <a:srgbClr val="3333CC"/>
              </a:buClr>
              <a:buSzPct val="42307"/>
              <a:buFont typeface="Wingdings"/>
              <a:buChar char=""/>
              <a:tabLst>
                <a:tab pos="342322" algn="l"/>
              </a:tabLst>
            </a:pPr>
            <a:r>
              <a:rPr sz="2400" spc="-295" dirty="0">
                <a:solidFill>
                  <a:prstClr val="black"/>
                </a:solidFill>
                <a:latin typeface="Arial"/>
                <a:cs typeface="Arial"/>
              </a:rPr>
              <a:t>ASK, </a:t>
            </a:r>
            <a:r>
              <a:rPr sz="2400" spc="-406" dirty="0">
                <a:solidFill>
                  <a:prstClr val="black"/>
                </a:solidFill>
                <a:latin typeface="Arial"/>
                <a:cs typeface="Arial"/>
              </a:rPr>
              <a:t>PSK </a:t>
            </a:r>
            <a:r>
              <a:rPr sz="2400" spc="-138" dirty="0">
                <a:solidFill>
                  <a:prstClr val="black"/>
                </a:solidFill>
                <a:latin typeface="Arial"/>
                <a:cs typeface="Arial"/>
              </a:rPr>
              <a:t>ve </a:t>
            </a:r>
            <a:r>
              <a:rPr sz="2400" spc="-148" dirty="0">
                <a:solidFill>
                  <a:prstClr val="black"/>
                </a:solidFill>
                <a:latin typeface="Arial"/>
                <a:cs typeface="Arial"/>
              </a:rPr>
              <a:t>QAM </a:t>
            </a:r>
            <a:r>
              <a:rPr sz="2400" spc="-65" dirty="0">
                <a:solidFill>
                  <a:prstClr val="black"/>
                </a:solidFill>
                <a:latin typeface="Arial"/>
                <a:cs typeface="Arial"/>
              </a:rPr>
              <a:t>için kullanılır. </a:t>
            </a:r>
            <a:r>
              <a:rPr sz="2400" spc="-129" dirty="0">
                <a:solidFill>
                  <a:prstClr val="black"/>
                </a:solidFill>
                <a:latin typeface="Arial"/>
                <a:cs typeface="Arial"/>
              </a:rPr>
              <a:t>Her </a:t>
            </a:r>
            <a:r>
              <a:rPr sz="2400" spc="-74" dirty="0">
                <a:solidFill>
                  <a:prstClr val="black"/>
                </a:solidFill>
                <a:latin typeface="Arial"/>
                <a:cs typeface="Arial"/>
              </a:rPr>
              <a:t>nokta </a:t>
            </a:r>
            <a:r>
              <a:rPr sz="2400" spc="-138" dirty="0">
                <a:solidFill>
                  <a:prstClr val="black"/>
                </a:solidFill>
                <a:latin typeface="Arial"/>
                <a:cs typeface="Arial"/>
              </a:rPr>
              <a:t>faz ve </a:t>
            </a:r>
            <a:r>
              <a:rPr sz="2400" spc="-92" dirty="0">
                <a:solidFill>
                  <a:prstClr val="black"/>
                </a:solidFill>
                <a:latin typeface="Arial"/>
                <a:cs typeface="Arial"/>
              </a:rPr>
              <a:t>genlik</a:t>
            </a:r>
            <a:r>
              <a:rPr sz="2400" spc="-314" dirty="0">
                <a:solidFill>
                  <a:prstClr val="black"/>
                </a:solidFill>
                <a:latin typeface="Arial"/>
                <a:cs typeface="Arial"/>
              </a:rPr>
              <a:t> </a:t>
            </a:r>
            <a:r>
              <a:rPr sz="2400" spc="-65" dirty="0">
                <a:solidFill>
                  <a:prstClr val="black"/>
                </a:solidFill>
                <a:latin typeface="Arial"/>
                <a:cs typeface="Arial"/>
              </a:rPr>
              <a:t>değerlerini</a:t>
            </a:r>
            <a:endParaRPr sz="2400">
              <a:solidFill>
                <a:prstClr val="black"/>
              </a:solidFill>
              <a:latin typeface="Arial"/>
              <a:cs typeface="Arial"/>
            </a:endParaRPr>
          </a:p>
          <a:p>
            <a:pPr marL="341150" defTabSz="1688165"/>
            <a:r>
              <a:rPr sz="2400" spc="-65" dirty="0">
                <a:solidFill>
                  <a:prstClr val="black"/>
                </a:solidFill>
                <a:latin typeface="Arial"/>
                <a:cs typeface="Arial"/>
              </a:rPr>
              <a:t>gösterir.</a:t>
            </a:r>
            <a:endParaRPr sz="2400">
              <a:solidFill>
                <a:prstClr val="black"/>
              </a:solidFill>
              <a:latin typeface="Arial"/>
              <a:cs typeface="Arial"/>
            </a:endParaRPr>
          </a:p>
        </p:txBody>
      </p:sp>
      <p:sp>
        <p:nvSpPr>
          <p:cNvPr id="11" name="object 11"/>
          <p:cNvSpPr txBox="1">
            <a:spLocks noGrp="1"/>
          </p:cNvSpPr>
          <p:nvPr>
            <p:ph type="title"/>
          </p:nvPr>
        </p:nvSpPr>
        <p:spPr>
          <a:xfrm>
            <a:off x="905489" y="633046"/>
            <a:ext cx="3681046" cy="422660"/>
          </a:xfrm>
          <a:prstGeom prst="rect">
            <a:avLst/>
          </a:prstGeom>
        </p:spPr>
        <p:txBody>
          <a:bodyPr vert="horz" wrap="square" lIns="0" tIns="24618" rIns="0" bIns="0" rtlCol="0">
            <a:spAutoFit/>
          </a:bodyPr>
          <a:lstStyle/>
          <a:p>
            <a:pPr marL="23447">
              <a:spcBef>
                <a:spcPts val="194"/>
              </a:spcBef>
            </a:pPr>
            <a:r>
              <a:rPr spc="-314" dirty="0"/>
              <a:t>Faz </a:t>
            </a:r>
            <a:r>
              <a:rPr spc="-120" dirty="0"/>
              <a:t>kaydırmalı</a:t>
            </a:r>
            <a:r>
              <a:rPr spc="-92" dirty="0"/>
              <a:t> </a:t>
            </a:r>
            <a:r>
              <a:rPr spc="-102" dirty="0"/>
              <a:t>anahtarlama</a:t>
            </a:r>
          </a:p>
        </p:txBody>
      </p:sp>
      <p:grpSp>
        <p:nvGrpSpPr>
          <p:cNvPr id="12" name="object 12"/>
          <p:cNvGrpSpPr/>
          <p:nvPr/>
        </p:nvGrpSpPr>
        <p:grpSpPr>
          <a:xfrm>
            <a:off x="-21945" y="263770"/>
            <a:ext cx="9188548" cy="6373837"/>
            <a:chOff x="-11887" y="0"/>
            <a:chExt cx="4977130" cy="3452495"/>
          </a:xfrm>
        </p:grpSpPr>
        <p:sp>
          <p:nvSpPr>
            <p:cNvPr id="13" name="object 13"/>
            <p:cNvSpPr/>
            <p:nvPr/>
          </p:nvSpPr>
          <p:spPr>
            <a:xfrm>
              <a:off x="226186" y="1157351"/>
              <a:ext cx="2047113" cy="1388237"/>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4" name="object 14"/>
            <p:cNvSpPr/>
            <p:nvPr/>
          </p:nvSpPr>
          <p:spPr>
            <a:xfrm>
              <a:off x="1400936" y="2390775"/>
              <a:ext cx="3539363" cy="962024"/>
            </a:xfrm>
            <a:prstGeom prst="rect">
              <a:avLst/>
            </a:prstGeom>
            <a:blipFill>
              <a:blip r:embed="rId7"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5" name="object 15"/>
            <p:cNvSpPr/>
            <p:nvPr/>
          </p:nvSpPr>
          <p:spPr>
            <a:xfrm>
              <a:off x="304" y="965"/>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21</a:t>
            </a:r>
            <a:endParaRPr sz="923">
              <a:solidFill>
                <a:prstClr val="black"/>
              </a:solidFill>
              <a:latin typeface="Arial"/>
              <a:cs typeface="Arial"/>
            </a:endParaRPr>
          </a:p>
        </p:txBody>
      </p:sp>
      <p:sp>
        <p:nvSpPr>
          <p:cNvPr id="10" name="object 10"/>
          <p:cNvSpPr txBox="1"/>
          <p:nvPr/>
        </p:nvSpPr>
        <p:spPr>
          <a:xfrm>
            <a:off x="61522" y="1121012"/>
            <a:ext cx="7348023" cy="1309372"/>
          </a:xfrm>
          <a:prstGeom prst="rect">
            <a:avLst/>
          </a:prstGeom>
        </p:spPr>
        <p:txBody>
          <a:bodyPr vert="horz" wrap="square" lIns="0" tIns="87923" rIns="0" bIns="0" rtlCol="0">
            <a:spAutoFit/>
          </a:bodyPr>
          <a:lstStyle/>
          <a:p>
            <a:pPr marL="23447" defTabSz="1688165">
              <a:spcBef>
                <a:spcPts val="692"/>
              </a:spcBef>
            </a:pPr>
            <a:r>
              <a:rPr sz="2215" b="1" spc="55" dirty="0">
                <a:solidFill>
                  <a:prstClr val="black"/>
                </a:solidFill>
                <a:latin typeface="Trebuchet MS"/>
                <a:cs typeface="Trebuchet MS"/>
              </a:rPr>
              <a:t>QAM</a:t>
            </a:r>
            <a:endParaRPr sz="2215">
              <a:solidFill>
                <a:prstClr val="black"/>
              </a:solidFill>
              <a:latin typeface="Trebuchet MS"/>
              <a:cs typeface="Trebuchet MS"/>
            </a:endParaRPr>
          </a:p>
          <a:p>
            <a:pPr marL="341150" indent="-318876" defTabSz="1688165">
              <a:spcBef>
                <a:spcPts val="545"/>
              </a:spcBef>
              <a:buClr>
                <a:srgbClr val="3333CC"/>
              </a:buClr>
              <a:buSzPct val="42307"/>
              <a:buFont typeface="Wingdings"/>
              <a:buChar char=""/>
              <a:tabLst>
                <a:tab pos="342322" algn="l"/>
              </a:tabLst>
            </a:pPr>
            <a:r>
              <a:rPr sz="2400" spc="-369" dirty="0">
                <a:solidFill>
                  <a:prstClr val="black"/>
                </a:solidFill>
                <a:latin typeface="Arial"/>
                <a:cs typeface="Arial"/>
              </a:rPr>
              <a:t>ASK </a:t>
            </a:r>
            <a:r>
              <a:rPr sz="2400" spc="-138" dirty="0">
                <a:solidFill>
                  <a:prstClr val="black"/>
                </a:solidFill>
                <a:latin typeface="Arial"/>
                <a:cs typeface="Arial"/>
              </a:rPr>
              <a:t>ve </a:t>
            </a:r>
            <a:r>
              <a:rPr sz="2400" spc="-406" dirty="0">
                <a:solidFill>
                  <a:prstClr val="black"/>
                </a:solidFill>
                <a:latin typeface="Arial"/>
                <a:cs typeface="Arial"/>
              </a:rPr>
              <a:t>PSK </a:t>
            </a:r>
            <a:r>
              <a:rPr sz="2400" spc="-18" dirty="0">
                <a:solidFill>
                  <a:prstClr val="black"/>
                </a:solidFill>
                <a:latin typeface="Arial"/>
                <a:cs typeface="Arial"/>
              </a:rPr>
              <a:t>birlikte</a:t>
            </a:r>
            <a:r>
              <a:rPr sz="2400" spc="-166" dirty="0">
                <a:solidFill>
                  <a:prstClr val="black"/>
                </a:solidFill>
                <a:latin typeface="Arial"/>
                <a:cs typeface="Arial"/>
              </a:rPr>
              <a:t> </a:t>
            </a:r>
            <a:r>
              <a:rPr sz="2400" spc="-65" dirty="0">
                <a:solidFill>
                  <a:prstClr val="black"/>
                </a:solidFill>
                <a:latin typeface="Arial"/>
                <a:cs typeface="Arial"/>
              </a:rPr>
              <a:t>kullanılır.</a:t>
            </a:r>
            <a:endParaRPr sz="2400">
              <a:solidFill>
                <a:prstClr val="black"/>
              </a:solidFill>
              <a:latin typeface="Arial"/>
              <a:cs typeface="Arial"/>
            </a:endParaRPr>
          </a:p>
          <a:p>
            <a:pPr marL="341150" indent="-318876" defTabSz="1688165">
              <a:spcBef>
                <a:spcPts val="582"/>
              </a:spcBef>
              <a:buClr>
                <a:srgbClr val="3333CC"/>
              </a:buClr>
              <a:buSzPct val="42307"/>
              <a:buFont typeface="Wingdings"/>
              <a:buChar char=""/>
              <a:tabLst>
                <a:tab pos="342322" algn="l"/>
              </a:tabLst>
            </a:pPr>
            <a:r>
              <a:rPr sz="2400" spc="-138" dirty="0">
                <a:solidFill>
                  <a:prstClr val="black"/>
                </a:solidFill>
                <a:latin typeface="Arial"/>
                <a:cs typeface="Arial"/>
              </a:rPr>
              <a:t>Şekilde </a:t>
            </a:r>
            <a:r>
              <a:rPr sz="2400" spc="-65" dirty="0">
                <a:solidFill>
                  <a:prstClr val="black"/>
                </a:solidFill>
                <a:latin typeface="Arial"/>
                <a:cs typeface="Arial"/>
              </a:rPr>
              <a:t>unipolar </a:t>
            </a:r>
            <a:r>
              <a:rPr sz="2400" spc="-323" dirty="0">
                <a:solidFill>
                  <a:prstClr val="black"/>
                </a:solidFill>
                <a:latin typeface="Arial"/>
                <a:cs typeface="Arial"/>
              </a:rPr>
              <a:t>NRZ </a:t>
            </a:r>
            <a:r>
              <a:rPr sz="2400" spc="-46" dirty="0">
                <a:solidFill>
                  <a:prstClr val="black"/>
                </a:solidFill>
                <a:latin typeface="Arial"/>
                <a:cs typeface="Arial"/>
              </a:rPr>
              <a:t>ile </a:t>
            </a:r>
            <a:r>
              <a:rPr sz="2400" spc="-129" dirty="0">
                <a:solidFill>
                  <a:prstClr val="black"/>
                </a:solidFill>
                <a:latin typeface="Arial"/>
                <a:cs typeface="Arial"/>
              </a:rPr>
              <a:t>4-QAM </a:t>
            </a:r>
            <a:r>
              <a:rPr sz="2400" spc="-83" dirty="0">
                <a:solidFill>
                  <a:prstClr val="black"/>
                </a:solidFill>
                <a:latin typeface="Arial"/>
                <a:cs typeface="Arial"/>
              </a:rPr>
              <a:t>kullanımı</a:t>
            </a:r>
            <a:r>
              <a:rPr sz="2400" spc="-406" dirty="0">
                <a:solidFill>
                  <a:prstClr val="black"/>
                </a:solidFill>
                <a:latin typeface="Arial"/>
                <a:cs typeface="Arial"/>
              </a:rPr>
              <a:t> </a:t>
            </a:r>
            <a:r>
              <a:rPr sz="2400" spc="-55" dirty="0">
                <a:solidFill>
                  <a:prstClr val="black"/>
                </a:solidFill>
                <a:latin typeface="Arial"/>
                <a:cs typeface="Arial"/>
              </a:rPr>
              <a:t>görülmektedir.</a:t>
            </a:r>
            <a:endParaRPr sz="2400">
              <a:solidFill>
                <a:prstClr val="black"/>
              </a:solidFill>
              <a:latin typeface="Arial"/>
              <a:cs typeface="Arial"/>
            </a:endParaRPr>
          </a:p>
        </p:txBody>
      </p:sp>
      <p:sp>
        <p:nvSpPr>
          <p:cNvPr id="11" name="object 11"/>
          <p:cNvSpPr txBox="1">
            <a:spLocks noGrp="1"/>
          </p:cNvSpPr>
          <p:nvPr>
            <p:ph type="title"/>
          </p:nvPr>
        </p:nvSpPr>
        <p:spPr>
          <a:xfrm>
            <a:off x="905489" y="631874"/>
            <a:ext cx="3681046" cy="421476"/>
          </a:xfrm>
          <a:prstGeom prst="rect">
            <a:avLst/>
          </a:prstGeom>
        </p:spPr>
        <p:txBody>
          <a:bodyPr vert="horz" wrap="square" lIns="0" tIns="23446" rIns="0" bIns="0" rtlCol="0">
            <a:spAutoFit/>
          </a:bodyPr>
          <a:lstStyle/>
          <a:p>
            <a:pPr marL="23447">
              <a:spcBef>
                <a:spcPts val="185"/>
              </a:spcBef>
            </a:pPr>
            <a:r>
              <a:rPr spc="-314" dirty="0"/>
              <a:t>Faz </a:t>
            </a:r>
            <a:r>
              <a:rPr spc="-120" dirty="0"/>
              <a:t>kaydırmalı</a:t>
            </a:r>
            <a:r>
              <a:rPr spc="-92" dirty="0"/>
              <a:t> </a:t>
            </a:r>
            <a:r>
              <a:rPr spc="-102" dirty="0"/>
              <a:t>anahtarlama</a:t>
            </a:r>
          </a:p>
        </p:txBody>
      </p:sp>
      <p:grpSp>
        <p:nvGrpSpPr>
          <p:cNvPr id="12" name="object 12"/>
          <p:cNvGrpSpPr/>
          <p:nvPr/>
        </p:nvGrpSpPr>
        <p:grpSpPr>
          <a:xfrm>
            <a:off x="-21945" y="263770"/>
            <a:ext cx="9188548" cy="6373837"/>
            <a:chOff x="-11887" y="0"/>
            <a:chExt cx="4977130" cy="3452495"/>
          </a:xfrm>
        </p:grpSpPr>
        <p:sp>
          <p:nvSpPr>
            <p:cNvPr id="13" name="object 13"/>
            <p:cNvSpPr/>
            <p:nvPr/>
          </p:nvSpPr>
          <p:spPr>
            <a:xfrm>
              <a:off x="124092" y="1462849"/>
              <a:ext cx="4713578" cy="1122362"/>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4" name="object 14"/>
            <p:cNvSpPr/>
            <p:nvPr/>
          </p:nvSpPr>
          <p:spPr>
            <a:xfrm>
              <a:off x="304" y="381"/>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normAutofit/>
          </a:bodyPr>
          <a:lstStyle/>
          <a:p>
            <a:pPr algn="l"/>
            <a:r>
              <a:rPr lang="en-US" dirty="0"/>
              <a:t>Modulation</a:t>
            </a:r>
            <a:r>
              <a:rPr lang="tr-TR" dirty="0"/>
              <a:t> (MO</a:t>
            </a:r>
            <a:endParaRPr lang="en-US" dirty="0"/>
          </a:p>
        </p:txBody>
      </p:sp>
      <p:sp>
        <p:nvSpPr>
          <p:cNvPr id="192515" name="Rectangle 3"/>
          <p:cNvSpPr>
            <a:spLocks noGrp="1" noChangeArrowheads="1"/>
          </p:cNvSpPr>
          <p:nvPr>
            <p:ph idx="1"/>
          </p:nvPr>
        </p:nvSpPr>
        <p:spPr>
          <a:xfrm>
            <a:off x="457200" y="1600200"/>
            <a:ext cx="8229600" cy="4865914"/>
          </a:xfrm>
        </p:spPr>
        <p:txBody>
          <a:bodyPr>
            <a:normAutofit fontScale="70000" lnSpcReduction="20000"/>
          </a:bodyPr>
          <a:lstStyle/>
          <a:p>
            <a:pPr marL="0" indent="0">
              <a:buNone/>
            </a:pPr>
            <a:r>
              <a:rPr lang="en-US" dirty="0"/>
              <a:t>The main benefits of the modulation process are:</a:t>
            </a:r>
          </a:p>
          <a:p>
            <a:pPr marL="0" indent="0">
              <a:buNone/>
            </a:pPr>
            <a:endParaRPr lang="en-US" dirty="0"/>
          </a:p>
          <a:p>
            <a:pPr marL="0" indent="0">
              <a:buNone/>
            </a:pPr>
            <a:r>
              <a:rPr lang="en-US" dirty="0"/>
              <a:t> It facilitates spread. Since electromagnetic fields propagate at approximately the speed of light, they easily overcome natural obstacles such as mountains, hills and pits under suitable conditions.</a:t>
            </a:r>
          </a:p>
          <a:p>
            <a:pPr marL="0" indent="0">
              <a:buNone/>
            </a:pPr>
            <a:r>
              <a:rPr lang="en-US" dirty="0"/>
              <a:t> In space, they can travel very far with a suitable antenna.</a:t>
            </a:r>
          </a:p>
          <a:p>
            <a:pPr marL="0" indent="0">
              <a:buNone/>
            </a:pPr>
            <a:r>
              <a:rPr lang="en-US" dirty="0"/>
              <a:t> Reduces noise and distortion.</a:t>
            </a:r>
          </a:p>
          <a:p>
            <a:pPr marL="0" indent="0">
              <a:buNone/>
            </a:pPr>
            <a:r>
              <a:rPr lang="en-US" dirty="0"/>
              <a:t> Provides channel separation. With modulation, more than one piece of information is sent on the same transmission line.</a:t>
            </a:r>
          </a:p>
          <a:p>
            <a:pPr marL="0" indent="0">
              <a:buNone/>
            </a:pPr>
            <a:endParaRPr lang="en-US" dirty="0"/>
          </a:p>
          <a:p>
            <a:pPr marL="0" indent="0">
              <a:buNone/>
            </a:pPr>
            <a:r>
              <a:rPr lang="en-US" dirty="0"/>
              <a:t> It eliminates many limiting effects caused by environmental effects.</a:t>
            </a:r>
          </a:p>
          <a:p>
            <a:pPr marL="0" indent="0">
              <a:buNone/>
            </a:pPr>
            <a:endParaRPr lang="en-US" dirty="0"/>
          </a:p>
          <a:p>
            <a:pPr marL="0" indent="0">
              <a:buNone/>
            </a:pPr>
            <a:r>
              <a:rPr lang="en-US" dirty="0"/>
              <a:t> Since modulation will increase the operating frequency, the length of the transmitter antenna decreases depending on the wavelength (λ) and wavelength being operated.</a:t>
            </a:r>
            <a:endParaRPr lang="tr-TR" dirty="0"/>
          </a:p>
        </p:txBody>
      </p:sp>
      <p:sp>
        <p:nvSpPr>
          <p:cNvPr id="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4</a:t>
            </a:fld>
            <a:endParaRPr lang="en-US" sz="1200" dirty="0">
              <a:latin typeface="Times New Roman"/>
              <a:cs typeface="Times New Roman"/>
            </a:endParaRPr>
          </a:p>
        </p:txBody>
      </p:sp>
    </p:spTree>
    <p:extLst>
      <p:ext uri="{BB962C8B-B14F-4D97-AF65-F5344CB8AC3E}">
        <p14:creationId xmlns:p14="http://schemas.microsoft.com/office/powerpoint/2010/main" val="3617221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22</a:t>
            </a:r>
            <a:endParaRPr sz="923">
              <a:solidFill>
                <a:prstClr val="black"/>
              </a:solidFill>
              <a:latin typeface="Arial"/>
              <a:cs typeface="Arial"/>
            </a:endParaRPr>
          </a:p>
        </p:txBody>
      </p:sp>
      <p:sp>
        <p:nvSpPr>
          <p:cNvPr id="10" name="object 10"/>
          <p:cNvSpPr txBox="1"/>
          <p:nvPr/>
        </p:nvSpPr>
        <p:spPr>
          <a:xfrm>
            <a:off x="704790" y="1065206"/>
            <a:ext cx="4961206" cy="4278489"/>
          </a:xfrm>
          <a:prstGeom prst="rect">
            <a:avLst/>
          </a:prstGeom>
        </p:spPr>
        <p:txBody>
          <a:bodyPr vert="horz" wrap="square" lIns="0" tIns="71511" rIns="0" bIns="0" rtlCol="0">
            <a:spAutoFit/>
          </a:bodyPr>
          <a:lstStyle/>
          <a:p>
            <a:pPr marL="287223" indent="-264948" defTabSz="1688165">
              <a:spcBef>
                <a:spcPts val="563"/>
              </a:spcBef>
              <a:buClr>
                <a:srgbClr val="FF0000"/>
              </a:buClr>
              <a:buSzPct val="53846"/>
              <a:buFont typeface="Wingdings"/>
              <a:buChar char=""/>
              <a:tabLst>
                <a:tab pos="288395" algn="l"/>
              </a:tabLst>
            </a:pPr>
            <a:r>
              <a:rPr sz="2400" spc="-138" dirty="0">
                <a:solidFill>
                  <a:prstClr val="black"/>
                </a:solidFill>
                <a:latin typeface="Arial"/>
                <a:cs typeface="Arial"/>
              </a:rPr>
              <a:t>Kodlama ve </a:t>
            </a:r>
            <a:r>
              <a:rPr sz="2400" spc="-111" dirty="0">
                <a:solidFill>
                  <a:prstClr val="black"/>
                </a:solidFill>
                <a:latin typeface="Arial"/>
                <a:cs typeface="Arial"/>
              </a:rPr>
              <a:t>modülasyon</a:t>
            </a:r>
            <a:r>
              <a:rPr sz="2400" spc="-120" dirty="0">
                <a:solidFill>
                  <a:prstClr val="black"/>
                </a:solidFill>
                <a:latin typeface="Arial"/>
                <a:cs typeface="Arial"/>
              </a:rPr>
              <a:t> </a:t>
            </a:r>
            <a:r>
              <a:rPr sz="2400" spc="-46" dirty="0">
                <a:solidFill>
                  <a:prstClr val="black"/>
                </a:solidFill>
                <a:latin typeface="Arial"/>
                <a:cs typeface="Arial"/>
              </a:rPr>
              <a:t>yöntemleri</a:t>
            </a:r>
            <a:endParaRPr sz="2400">
              <a:solidFill>
                <a:prstClr val="black"/>
              </a:solidFill>
              <a:latin typeface="Arial"/>
              <a:cs typeface="Arial"/>
            </a:endParaRPr>
          </a:p>
          <a:p>
            <a:pPr marL="287223" indent="-264948" defTabSz="1688165">
              <a:spcBef>
                <a:spcPts val="369"/>
              </a:spcBef>
              <a:buClr>
                <a:srgbClr val="FF0000"/>
              </a:buClr>
              <a:buSzPct val="53846"/>
              <a:buFont typeface="Wingdings"/>
              <a:buChar char=""/>
              <a:tabLst>
                <a:tab pos="288395" algn="l"/>
              </a:tabLst>
            </a:pPr>
            <a:r>
              <a:rPr sz="2400" spc="-148" dirty="0">
                <a:solidFill>
                  <a:prstClr val="black"/>
                </a:solidFill>
                <a:latin typeface="Arial"/>
                <a:cs typeface="Arial"/>
              </a:rPr>
              <a:t>Sinyal </a:t>
            </a:r>
            <a:r>
              <a:rPr sz="2400" spc="-111" dirty="0">
                <a:solidFill>
                  <a:prstClr val="black"/>
                </a:solidFill>
                <a:latin typeface="Arial"/>
                <a:cs typeface="Arial"/>
              </a:rPr>
              <a:t>kodlama </a:t>
            </a:r>
            <a:r>
              <a:rPr sz="2400" spc="-18" dirty="0">
                <a:solidFill>
                  <a:prstClr val="black"/>
                </a:solidFill>
                <a:latin typeface="Arial"/>
                <a:cs typeface="Arial"/>
              </a:rPr>
              <a:t>kriterleri</a:t>
            </a:r>
            <a:endParaRPr sz="2400">
              <a:solidFill>
                <a:prstClr val="black"/>
              </a:solidFill>
              <a:latin typeface="Arial"/>
              <a:cs typeface="Arial"/>
            </a:endParaRPr>
          </a:p>
          <a:p>
            <a:pPr marL="287223" indent="-264948" defTabSz="1688165">
              <a:spcBef>
                <a:spcPts val="388"/>
              </a:spcBef>
              <a:buClr>
                <a:srgbClr val="FF0000"/>
              </a:buClr>
              <a:buSzPct val="53846"/>
              <a:buFont typeface="Wingdings"/>
              <a:buChar char=""/>
              <a:tabLst>
                <a:tab pos="288395" algn="l"/>
              </a:tabLst>
            </a:pPr>
            <a:r>
              <a:rPr sz="2400" spc="-194" dirty="0">
                <a:solidFill>
                  <a:prstClr val="black"/>
                </a:solidFill>
                <a:latin typeface="Arial"/>
                <a:cs typeface="Arial"/>
              </a:rPr>
              <a:t>Sayısal </a:t>
            </a:r>
            <a:r>
              <a:rPr sz="2400" spc="-55" dirty="0">
                <a:solidFill>
                  <a:prstClr val="black"/>
                </a:solidFill>
                <a:latin typeface="Arial"/>
                <a:cs typeface="Arial"/>
              </a:rPr>
              <a:t>verinin </a:t>
            </a:r>
            <a:r>
              <a:rPr sz="2400" spc="-120" dirty="0">
                <a:solidFill>
                  <a:prstClr val="black"/>
                </a:solidFill>
                <a:latin typeface="Arial"/>
                <a:cs typeface="Arial"/>
              </a:rPr>
              <a:t>analog </a:t>
            </a:r>
            <a:r>
              <a:rPr sz="2400" spc="-111" dirty="0">
                <a:solidFill>
                  <a:prstClr val="black"/>
                </a:solidFill>
                <a:latin typeface="Arial"/>
                <a:cs typeface="Arial"/>
              </a:rPr>
              <a:t>sinyal </a:t>
            </a:r>
            <a:r>
              <a:rPr sz="2400" spc="-37" dirty="0">
                <a:solidFill>
                  <a:prstClr val="black"/>
                </a:solidFill>
                <a:latin typeface="Arial"/>
                <a:cs typeface="Arial"/>
              </a:rPr>
              <a:t>ile</a:t>
            </a:r>
            <a:r>
              <a:rPr sz="2400" spc="-231" dirty="0">
                <a:solidFill>
                  <a:prstClr val="black"/>
                </a:solidFill>
                <a:latin typeface="Arial"/>
                <a:cs typeface="Arial"/>
              </a:rPr>
              <a:t> </a:t>
            </a:r>
            <a:r>
              <a:rPr sz="2400" spc="-9" dirty="0">
                <a:solidFill>
                  <a:prstClr val="black"/>
                </a:solidFill>
                <a:latin typeface="Arial"/>
                <a:cs typeface="Arial"/>
              </a:rPr>
              <a:t>iletimi</a:t>
            </a:r>
            <a:endParaRPr sz="2400">
              <a:solidFill>
                <a:prstClr val="black"/>
              </a:solidFill>
              <a:latin typeface="Arial"/>
              <a:cs typeface="Arial"/>
            </a:endParaRPr>
          </a:p>
          <a:p>
            <a:pPr marL="656509" lvl="1" indent="-213365" defTabSz="1688165">
              <a:spcBef>
                <a:spcPts val="351"/>
              </a:spcBef>
              <a:buClr>
                <a:srgbClr val="3333CC"/>
              </a:buClr>
              <a:buSzPct val="50000"/>
              <a:buFont typeface="Wingdings"/>
              <a:buChar char=""/>
              <a:tabLst>
                <a:tab pos="657681" algn="l"/>
              </a:tabLst>
            </a:pPr>
            <a:r>
              <a:rPr sz="2400" spc="-111" dirty="0">
                <a:solidFill>
                  <a:prstClr val="black"/>
                </a:solidFill>
                <a:latin typeface="Arial"/>
                <a:cs typeface="Arial"/>
              </a:rPr>
              <a:t>Genlik </a:t>
            </a:r>
            <a:r>
              <a:rPr sz="2400" spc="-102" dirty="0">
                <a:solidFill>
                  <a:prstClr val="black"/>
                </a:solidFill>
                <a:latin typeface="Arial"/>
                <a:cs typeface="Arial"/>
              </a:rPr>
              <a:t>kaydırmalı</a:t>
            </a:r>
            <a:r>
              <a:rPr sz="2400" spc="-240"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166" dirty="0">
                <a:solidFill>
                  <a:prstClr val="black"/>
                </a:solidFill>
                <a:latin typeface="Arial"/>
                <a:cs typeface="Arial"/>
              </a:rPr>
              <a:t>Frekans </a:t>
            </a:r>
            <a:r>
              <a:rPr sz="2400" spc="-102" dirty="0">
                <a:solidFill>
                  <a:prstClr val="black"/>
                </a:solidFill>
                <a:latin typeface="Arial"/>
                <a:cs typeface="Arial"/>
              </a:rPr>
              <a:t>kaydırmalı</a:t>
            </a:r>
            <a:r>
              <a:rPr sz="2400" spc="-129"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277" dirty="0">
                <a:solidFill>
                  <a:prstClr val="black"/>
                </a:solidFill>
                <a:latin typeface="Arial"/>
                <a:cs typeface="Arial"/>
              </a:rPr>
              <a:t>Faz </a:t>
            </a:r>
            <a:r>
              <a:rPr sz="2400" spc="-102" dirty="0">
                <a:solidFill>
                  <a:prstClr val="black"/>
                </a:solidFill>
                <a:latin typeface="Arial"/>
                <a:cs typeface="Arial"/>
              </a:rPr>
              <a:t>kaydırmalı</a:t>
            </a:r>
            <a:r>
              <a:rPr sz="2400" spc="28"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287223" indent="-264948" defTabSz="1688165">
              <a:spcBef>
                <a:spcPts val="351"/>
              </a:spcBef>
              <a:buClr>
                <a:srgbClr val="FF0000"/>
              </a:buClr>
              <a:buSzPct val="53846"/>
              <a:buFont typeface="Wingdings"/>
              <a:buChar char=""/>
              <a:tabLst>
                <a:tab pos="288395" algn="l"/>
              </a:tabLst>
            </a:pPr>
            <a:r>
              <a:rPr sz="2400" spc="-138" dirty="0">
                <a:solidFill>
                  <a:srgbClr val="C00000"/>
                </a:solidFill>
                <a:latin typeface="Arial"/>
                <a:cs typeface="Arial"/>
              </a:rPr>
              <a:t>Analog </a:t>
            </a:r>
            <a:r>
              <a:rPr sz="2400" spc="-55" dirty="0">
                <a:solidFill>
                  <a:srgbClr val="C00000"/>
                </a:solidFill>
                <a:latin typeface="Arial"/>
                <a:cs typeface="Arial"/>
              </a:rPr>
              <a:t>verinin </a:t>
            </a:r>
            <a:r>
              <a:rPr sz="2400" spc="-129" dirty="0">
                <a:solidFill>
                  <a:srgbClr val="C00000"/>
                </a:solidFill>
                <a:latin typeface="Arial"/>
                <a:cs typeface="Arial"/>
              </a:rPr>
              <a:t>analog </a:t>
            </a:r>
            <a:r>
              <a:rPr sz="2400" spc="-111" dirty="0">
                <a:solidFill>
                  <a:srgbClr val="C00000"/>
                </a:solidFill>
                <a:latin typeface="Arial"/>
                <a:cs typeface="Arial"/>
              </a:rPr>
              <a:t>sinyal </a:t>
            </a:r>
            <a:r>
              <a:rPr sz="2400" spc="-46" dirty="0">
                <a:solidFill>
                  <a:srgbClr val="C00000"/>
                </a:solidFill>
                <a:latin typeface="Arial"/>
                <a:cs typeface="Arial"/>
              </a:rPr>
              <a:t>ile</a:t>
            </a:r>
            <a:r>
              <a:rPr sz="2400" spc="-203" dirty="0">
                <a:solidFill>
                  <a:srgbClr val="C00000"/>
                </a:solidFill>
                <a:latin typeface="Arial"/>
                <a:cs typeface="Arial"/>
              </a:rPr>
              <a:t> </a:t>
            </a:r>
            <a:r>
              <a:rPr sz="2400" spc="-9" dirty="0">
                <a:solidFill>
                  <a:srgbClr val="C00000"/>
                </a:solidFill>
                <a:latin typeface="Arial"/>
                <a:cs typeface="Arial"/>
              </a:rPr>
              <a:t>iletimi</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111" dirty="0">
                <a:solidFill>
                  <a:prstClr val="black"/>
                </a:solidFill>
                <a:latin typeface="Arial"/>
                <a:cs typeface="Arial"/>
              </a:rPr>
              <a:t>Genlik</a:t>
            </a:r>
            <a:r>
              <a:rPr sz="2400" spc="-138"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a:p>
            <a:pPr marL="656509" lvl="1" indent="-213365" defTabSz="1688165">
              <a:spcBef>
                <a:spcPts val="572"/>
              </a:spcBef>
              <a:buClr>
                <a:srgbClr val="3333CC"/>
              </a:buClr>
              <a:buSzPct val="50000"/>
              <a:buFont typeface="Wingdings"/>
              <a:buChar char=""/>
              <a:tabLst>
                <a:tab pos="657681" algn="l"/>
              </a:tabLst>
            </a:pPr>
            <a:r>
              <a:rPr sz="2400" spc="-166" dirty="0">
                <a:solidFill>
                  <a:prstClr val="black"/>
                </a:solidFill>
                <a:latin typeface="Arial"/>
                <a:cs typeface="Arial"/>
              </a:rPr>
              <a:t>Frekans</a:t>
            </a:r>
            <a:r>
              <a:rPr sz="2400" spc="-157"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a:p>
            <a:pPr marL="656509" lvl="1" indent="-213365" defTabSz="1688165">
              <a:spcBef>
                <a:spcPts val="582"/>
              </a:spcBef>
              <a:buClr>
                <a:srgbClr val="3333CC"/>
              </a:buClr>
              <a:buSzPct val="50000"/>
              <a:buFont typeface="Wingdings"/>
              <a:buChar char=""/>
              <a:tabLst>
                <a:tab pos="657681" algn="l"/>
              </a:tabLst>
            </a:pPr>
            <a:r>
              <a:rPr sz="2400" spc="-277" dirty="0">
                <a:solidFill>
                  <a:prstClr val="black"/>
                </a:solidFill>
                <a:latin typeface="Arial"/>
                <a:cs typeface="Arial"/>
              </a:rPr>
              <a:t>Faz</a:t>
            </a:r>
            <a:r>
              <a:rPr sz="2400" spc="-157"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p:txBody>
      </p:sp>
      <p:sp>
        <p:nvSpPr>
          <p:cNvPr id="11" name="object 11"/>
          <p:cNvSpPr txBox="1">
            <a:spLocks noGrp="1"/>
          </p:cNvSpPr>
          <p:nvPr>
            <p:ph type="title"/>
          </p:nvPr>
        </p:nvSpPr>
        <p:spPr>
          <a:xfrm>
            <a:off x="1292351" y="698301"/>
            <a:ext cx="3326465" cy="422660"/>
          </a:xfrm>
          <a:prstGeom prst="rect">
            <a:avLst/>
          </a:prstGeom>
        </p:spPr>
        <p:txBody>
          <a:bodyPr vert="horz" wrap="square" lIns="0" tIns="24618" rIns="0" bIns="0" rtlCol="0">
            <a:spAutoFit/>
          </a:bodyPr>
          <a:lstStyle/>
          <a:p>
            <a:pPr marL="23447">
              <a:spcBef>
                <a:spcPts val="194"/>
              </a:spcBef>
            </a:pPr>
            <a:r>
              <a:rPr spc="-185" dirty="0"/>
              <a:t>Ders</a:t>
            </a:r>
            <a:r>
              <a:rPr spc="-277" dirty="0"/>
              <a:t> </a:t>
            </a:r>
            <a:r>
              <a:rPr spc="-92" dirty="0"/>
              <a:t>konuları</a:t>
            </a:r>
          </a:p>
        </p:txBody>
      </p:sp>
      <p:sp>
        <p:nvSpPr>
          <p:cNvPr id="12" name="object 12"/>
          <p:cNvSpPr/>
          <p:nvPr/>
        </p:nvSpPr>
        <p:spPr>
          <a:xfrm>
            <a:off x="562" y="265552"/>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23</a:t>
            </a:r>
            <a:endParaRPr sz="923">
              <a:solidFill>
                <a:prstClr val="black"/>
              </a:solidFill>
              <a:latin typeface="Arial"/>
              <a:cs typeface="Arial"/>
            </a:endParaRPr>
          </a:p>
        </p:txBody>
      </p:sp>
      <p:sp>
        <p:nvSpPr>
          <p:cNvPr id="10" name="object 10"/>
          <p:cNvSpPr txBox="1"/>
          <p:nvPr/>
        </p:nvSpPr>
        <p:spPr>
          <a:xfrm>
            <a:off x="61522" y="1109051"/>
            <a:ext cx="7356231" cy="3097118"/>
          </a:xfrm>
          <a:prstGeom prst="rect">
            <a:avLst/>
          </a:prstGeom>
        </p:spPr>
        <p:txBody>
          <a:bodyPr vert="horz" wrap="square" lIns="0" tIns="96127" rIns="0" bIns="0" rtlCol="0">
            <a:spAutoFit/>
          </a:bodyPr>
          <a:lstStyle/>
          <a:p>
            <a:pPr marL="341150" indent="-318876" defTabSz="1688165">
              <a:spcBef>
                <a:spcPts val="755"/>
              </a:spcBef>
              <a:buClr>
                <a:srgbClr val="3333CC"/>
              </a:buClr>
              <a:buSzPct val="42307"/>
              <a:buFont typeface="Wingdings"/>
              <a:buChar char=""/>
              <a:tabLst>
                <a:tab pos="342322" algn="l"/>
              </a:tabLst>
            </a:pPr>
            <a:r>
              <a:rPr sz="2400" spc="-138" dirty="0">
                <a:solidFill>
                  <a:prstClr val="black"/>
                </a:solidFill>
                <a:latin typeface="Arial"/>
                <a:cs typeface="Arial"/>
              </a:rPr>
              <a:t>Analog </a:t>
            </a:r>
            <a:r>
              <a:rPr sz="2400" spc="-55" dirty="0">
                <a:solidFill>
                  <a:prstClr val="black"/>
                </a:solidFill>
                <a:latin typeface="Arial"/>
                <a:cs typeface="Arial"/>
              </a:rPr>
              <a:t>bilgi </a:t>
            </a:r>
            <a:r>
              <a:rPr sz="2400" spc="-129" dirty="0">
                <a:solidFill>
                  <a:prstClr val="black"/>
                </a:solidFill>
                <a:latin typeface="Arial"/>
                <a:cs typeface="Arial"/>
              </a:rPr>
              <a:t>analog </a:t>
            </a:r>
            <a:r>
              <a:rPr sz="2400" spc="-111" dirty="0">
                <a:solidFill>
                  <a:prstClr val="black"/>
                </a:solidFill>
                <a:latin typeface="Arial"/>
                <a:cs typeface="Arial"/>
              </a:rPr>
              <a:t>sinyal </a:t>
            </a:r>
            <a:r>
              <a:rPr sz="2400" spc="-46" dirty="0">
                <a:solidFill>
                  <a:prstClr val="black"/>
                </a:solidFill>
                <a:latin typeface="Arial"/>
                <a:cs typeface="Arial"/>
              </a:rPr>
              <a:t>ile </a:t>
            </a:r>
            <a:r>
              <a:rPr sz="2400" spc="-74" dirty="0">
                <a:solidFill>
                  <a:prstClr val="black"/>
                </a:solidFill>
                <a:latin typeface="Arial"/>
                <a:cs typeface="Arial"/>
              </a:rPr>
              <a:t>ifade</a:t>
            </a:r>
            <a:r>
              <a:rPr sz="2400" spc="-249" dirty="0">
                <a:solidFill>
                  <a:prstClr val="black"/>
                </a:solidFill>
                <a:latin typeface="Arial"/>
                <a:cs typeface="Arial"/>
              </a:rPr>
              <a:t> </a:t>
            </a:r>
            <a:r>
              <a:rPr sz="2400" spc="-28" dirty="0">
                <a:solidFill>
                  <a:prstClr val="black"/>
                </a:solidFill>
                <a:latin typeface="Arial"/>
                <a:cs typeface="Arial"/>
              </a:rPr>
              <a:t>edilir.</a:t>
            </a:r>
            <a:endParaRPr sz="2400">
              <a:solidFill>
                <a:prstClr val="black"/>
              </a:solidFill>
              <a:latin typeface="Arial"/>
              <a:cs typeface="Arial"/>
            </a:endParaRPr>
          </a:p>
          <a:p>
            <a:pPr marL="341150" indent="-318876" defTabSz="1688165">
              <a:spcBef>
                <a:spcPts val="582"/>
              </a:spcBef>
              <a:buClr>
                <a:srgbClr val="3333CC"/>
              </a:buClr>
              <a:buSzPct val="42307"/>
              <a:buFont typeface="Wingdings"/>
              <a:buChar char=""/>
              <a:tabLst>
                <a:tab pos="342322" algn="l"/>
              </a:tabLst>
            </a:pPr>
            <a:r>
              <a:rPr sz="2400" spc="-83" dirty="0">
                <a:solidFill>
                  <a:prstClr val="black"/>
                </a:solidFill>
                <a:latin typeface="Arial"/>
                <a:cs typeface="Arial"/>
              </a:rPr>
              <a:t>Ortam </a:t>
            </a:r>
            <a:r>
              <a:rPr sz="2400" spc="-65" dirty="0">
                <a:solidFill>
                  <a:prstClr val="black"/>
                </a:solidFill>
                <a:latin typeface="Arial"/>
                <a:cs typeface="Arial"/>
              </a:rPr>
              <a:t>bant </a:t>
            </a:r>
            <a:r>
              <a:rPr sz="2400" spc="-102" dirty="0">
                <a:solidFill>
                  <a:prstClr val="black"/>
                </a:solidFill>
                <a:latin typeface="Arial"/>
                <a:cs typeface="Arial"/>
              </a:rPr>
              <a:t>geçiren </a:t>
            </a:r>
            <a:r>
              <a:rPr sz="2400" spc="-138" dirty="0">
                <a:solidFill>
                  <a:prstClr val="black"/>
                </a:solidFill>
                <a:latin typeface="Arial"/>
                <a:cs typeface="Arial"/>
              </a:rPr>
              <a:t>ise </a:t>
            </a:r>
            <a:r>
              <a:rPr sz="2400" spc="-129" dirty="0">
                <a:solidFill>
                  <a:prstClr val="black"/>
                </a:solidFill>
                <a:latin typeface="Arial"/>
                <a:cs typeface="Arial"/>
              </a:rPr>
              <a:t>analog analog </a:t>
            </a:r>
            <a:r>
              <a:rPr sz="2400" spc="-92" dirty="0">
                <a:solidFill>
                  <a:prstClr val="black"/>
                </a:solidFill>
                <a:latin typeface="Arial"/>
                <a:cs typeface="Arial"/>
              </a:rPr>
              <a:t>çevirme</a:t>
            </a:r>
            <a:r>
              <a:rPr sz="2400" spc="-129" dirty="0">
                <a:solidFill>
                  <a:prstClr val="black"/>
                </a:solidFill>
                <a:latin typeface="Arial"/>
                <a:cs typeface="Arial"/>
              </a:rPr>
              <a:t> </a:t>
            </a:r>
            <a:r>
              <a:rPr sz="2400" spc="-65" dirty="0">
                <a:solidFill>
                  <a:prstClr val="black"/>
                </a:solidFill>
                <a:latin typeface="Arial"/>
                <a:cs typeface="Arial"/>
              </a:rPr>
              <a:t>gereklidir.</a:t>
            </a:r>
            <a:endParaRPr sz="2400">
              <a:solidFill>
                <a:prstClr val="black"/>
              </a:solidFill>
              <a:latin typeface="Arial"/>
              <a:cs typeface="Arial"/>
            </a:endParaRPr>
          </a:p>
          <a:p>
            <a:pPr marL="341150" indent="-318876" defTabSz="1688165">
              <a:spcBef>
                <a:spcPts val="572"/>
              </a:spcBef>
              <a:buClr>
                <a:srgbClr val="3333CC"/>
              </a:buClr>
              <a:buSzPct val="42307"/>
              <a:buFont typeface="Wingdings"/>
              <a:buChar char=""/>
              <a:tabLst>
                <a:tab pos="342322" algn="l"/>
              </a:tabLst>
            </a:pPr>
            <a:r>
              <a:rPr sz="2400" spc="-138" dirty="0">
                <a:solidFill>
                  <a:prstClr val="black"/>
                </a:solidFill>
                <a:latin typeface="Arial"/>
                <a:cs typeface="Arial"/>
              </a:rPr>
              <a:t>Analog </a:t>
            </a:r>
            <a:r>
              <a:rPr sz="2400" spc="-129" dirty="0">
                <a:solidFill>
                  <a:prstClr val="black"/>
                </a:solidFill>
                <a:latin typeface="Arial"/>
                <a:cs typeface="Arial"/>
              </a:rPr>
              <a:t>analog</a:t>
            </a:r>
            <a:r>
              <a:rPr sz="2400" spc="-102" dirty="0">
                <a:solidFill>
                  <a:prstClr val="black"/>
                </a:solidFill>
                <a:latin typeface="Arial"/>
                <a:cs typeface="Arial"/>
              </a:rPr>
              <a:t> </a:t>
            </a:r>
            <a:r>
              <a:rPr sz="2400" spc="-92" dirty="0">
                <a:solidFill>
                  <a:prstClr val="black"/>
                </a:solidFill>
                <a:latin typeface="Arial"/>
                <a:cs typeface="Arial"/>
              </a:rPr>
              <a:t>çevirme</a:t>
            </a:r>
            <a:endParaRPr sz="2400">
              <a:solidFill>
                <a:prstClr val="black"/>
              </a:solidFill>
              <a:latin typeface="Arial"/>
              <a:cs typeface="Arial"/>
            </a:endParaRPr>
          </a:p>
          <a:p>
            <a:pPr marL="709264" lvl="1" indent="-266120" defTabSz="1688165">
              <a:spcBef>
                <a:spcPts val="582"/>
              </a:spcBef>
              <a:buClr>
                <a:srgbClr val="FF0000"/>
              </a:buClr>
              <a:buSzPct val="42307"/>
              <a:buFont typeface="Wingdings"/>
              <a:buChar char=""/>
              <a:tabLst>
                <a:tab pos="710436" algn="l"/>
              </a:tabLst>
            </a:pPr>
            <a:r>
              <a:rPr sz="2400" spc="-65" dirty="0">
                <a:solidFill>
                  <a:prstClr val="black"/>
                </a:solidFill>
                <a:latin typeface="Arial"/>
                <a:cs typeface="Arial"/>
              </a:rPr>
              <a:t>Amplitude </a:t>
            </a:r>
            <a:r>
              <a:rPr sz="2400" spc="-55" dirty="0">
                <a:solidFill>
                  <a:prstClr val="black"/>
                </a:solidFill>
                <a:latin typeface="Arial"/>
                <a:cs typeface="Arial"/>
              </a:rPr>
              <a:t>modulation</a:t>
            </a:r>
            <a:r>
              <a:rPr sz="2400" spc="-240" dirty="0">
                <a:solidFill>
                  <a:prstClr val="black"/>
                </a:solidFill>
                <a:latin typeface="Arial"/>
                <a:cs typeface="Arial"/>
              </a:rPr>
              <a:t> </a:t>
            </a:r>
            <a:r>
              <a:rPr sz="2400" spc="-92" dirty="0">
                <a:solidFill>
                  <a:prstClr val="black"/>
                </a:solidFill>
                <a:latin typeface="Arial"/>
                <a:cs typeface="Arial"/>
              </a:rPr>
              <a:t>(AM)</a:t>
            </a:r>
            <a:endParaRPr sz="2400">
              <a:solidFill>
                <a:prstClr val="black"/>
              </a:solidFill>
              <a:latin typeface="Arial"/>
              <a:cs typeface="Arial"/>
            </a:endParaRPr>
          </a:p>
          <a:p>
            <a:pPr marL="709264" lvl="1" indent="-266120" defTabSz="1688165">
              <a:spcBef>
                <a:spcPts val="572"/>
              </a:spcBef>
              <a:buClr>
                <a:srgbClr val="FF0000"/>
              </a:buClr>
              <a:buSzPct val="42307"/>
              <a:buFont typeface="Wingdings"/>
              <a:buChar char=""/>
              <a:tabLst>
                <a:tab pos="710436" algn="l"/>
              </a:tabLst>
            </a:pPr>
            <a:r>
              <a:rPr sz="2400" spc="-129" dirty="0">
                <a:solidFill>
                  <a:prstClr val="black"/>
                </a:solidFill>
                <a:latin typeface="Arial"/>
                <a:cs typeface="Arial"/>
              </a:rPr>
              <a:t>Frequency </a:t>
            </a:r>
            <a:r>
              <a:rPr sz="2400" spc="-55" dirty="0">
                <a:solidFill>
                  <a:prstClr val="black"/>
                </a:solidFill>
                <a:latin typeface="Arial"/>
                <a:cs typeface="Arial"/>
              </a:rPr>
              <a:t>modulation</a:t>
            </a:r>
            <a:r>
              <a:rPr sz="2400" spc="-249" dirty="0">
                <a:solidFill>
                  <a:prstClr val="black"/>
                </a:solidFill>
                <a:latin typeface="Arial"/>
                <a:cs typeface="Arial"/>
              </a:rPr>
              <a:t> </a:t>
            </a:r>
            <a:r>
              <a:rPr sz="2400" spc="-120" dirty="0">
                <a:solidFill>
                  <a:prstClr val="black"/>
                </a:solidFill>
                <a:latin typeface="Arial"/>
                <a:cs typeface="Arial"/>
              </a:rPr>
              <a:t>(FM)</a:t>
            </a:r>
            <a:endParaRPr sz="2400">
              <a:solidFill>
                <a:prstClr val="black"/>
              </a:solidFill>
              <a:latin typeface="Arial"/>
              <a:cs typeface="Arial"/>
            </a:endParaRPr>
          </a:p>
          <a:p>
            <a:pPr marL="341150" marR="3728032" lvl="1" indent="103166" defTabSz="1688165">
              <a:lnSpc>
                <a:spcPct val="120000"/>
              </a:lnSpc>
              <a:buClr>
                <a:srgbClr val="FF0000"/>
              </a:buClr>
              <a:buSzPct val="42307"/>
              <a:buFont typeface="Wingdings"/>
              <a:buChar char=""/>
              <a:tabLst>
                <a:tab pos="710436" algn="l"/>
              </a:tabLst>
            </a:pPr>
            <a:r>
              <a:rPr sz="2400" spc="-210" dirty="0">
                <a:solidFill>
                  <a:prstClr val="black"/>
                </a:solidFill>
                <a:latin typeface="Arial"/>
                <a:cs typeface="Arial"/>
              </a:rPr>
              <a:t>Phase </a:t>
            </a:r>
            <a:r>
              <a:rPr sz="2400" spc="-55" dirty="0">
                <a:solidFill>
                  <a:prstClr val="black"/>
                </a:solidFill>
                <a:latin typeface="Arial"/>
                <a:cs typeface="Arial"/>
              </a:rPr>
              <a:t>modulation </a:t>
            </a:r>
            <a:r>
              <a:rPr sz="2400" spc="-129" dirty="0">
                <a:solidFill>
                  <a:prstClr val="black"/>
                </a:solidFill>
                <a:latin typeface="Arial"/>
                <a:cs typeface="Arial"/>
              </a:rPr>
              <a:t>(PM)  </a:t>
            </a:r>
            <a:r>
              <a:rPr sz="2400" spc="-46" dirty="0">
                <a:solidFill>
                  <a:prstClr val="black"/>
                </a:solidFill>
                <a:latin typeface="Arial"/>
                <a:cs typeface="Arial"/>
              </a:rPr>
              <a:t>ile</a:t>
            </a:r>
            <a:r>
              <a:rPr sz="2400" spc="-166" dirty="0">
                <a:solidFill>
                  <a:prstClr val="black"/>
                </a:solidFill>
                <a:latin typeface="Arial"/>
                <a:cs typeface="Arial"/>
              </a:rPr>
              <a:t> </a:t>
            </a:r>
            <a:r>
              <a:rPr sz="2400" spc="-83" dirty="0">
                <a:solidFill>
                  <a:prstClr val="black"/>
                </a:solidFill>
                <a:latin typeface="Arial"/>
                <a:cs typeface="Arial"/>
              </a:rPr>
              <a:t>yapılır.</a:t>
            </a:r>
            <a:endParaRPr sz="2400">
              <a:solidFill>
                <a:prstClr val="black"/>
              </a:solidFill>
              <a:latin typeface="Arial"/>
              <a:cs typeface="Arial"/>
            </a:endParaRPr>
          </a:p>
        </p:txBody>
      </p:sp>
      <p:sp>
        <p:nvSpPr>
          <p:cNvPr id="11" name="object 11"/>
          <p:cNvSpPr txBox="1">
            <a:spLocks noGrp="1"/>
          </p:cNvSpPr>
          <p:nvPr>
            <p:ph type="title"/>
          </p:nvPr>
        </p:nvSpPr>
        <p:spPr>
          <a:xfrm>
            <a:off x="905489" y="631874"/>
            <a:ext cx="5039751" cy="421476"/>
          </a:xfrm>
          <a:prstGeom prst="rect">
            <a:avLst/>
          </a:prstGeom>
        </p:spPr>
        <p:txBody>
          <a:bodyPr vert="horz" wrap="square" lIns="0" tIns="23446" rIns="0" bIns="0" rtlCol="0">
            <a:spAutoFit/>
          </a:bodyPr>
          <a:lstStyle/>
          <a:p>
            <a:pPr marL="23447">
              <a:spcBef>
                <a:spcPts val="185"/>
              </a:spcBef>
            </a:pPr>
            <a:r>
              <a:rPr spc="-129" dirty="0"/>
              <a:t>Analog </a:t>
            </a:r>
            <a:r>
              <a:rPr spc="-55" dirty="0"/>
              <a:t>verinin </a:t>
            </a:r>
            <a:r>
              <a:rPr spc="-129" dirty="0"/>
              <a:t>analog sinyal </a:t>
            </a:r>
            <a:r>
              <a:rPr spc="-37" dirty="0"/>
              <a:t>ile</a:t>
            </a:r>
            <a:r>
              <a:rPr spc="-462" dirty="0"/>
              <a:t> </a:t>
            </a:r>
            <a:r>
              <a:rPr spc="-9" dirty="0"/>
              <a:t>iletimi</a:t>
            </a:r>
          </a:p>
        </p:txBody>
      </p:sp>
      <p:sp>
        <p:nvSpPr>
          <p:cNvPr id="12" name="object 12"/>
          <p:cNvSpPr/>
          <p:nvPr/>
        </p:nvSpPr>
        <p:spPr>
          <a:xfrm>
            <a:off x="562" y="264474"/>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24</a:t>
            </a:r>
            <a:endParaRPr sz="923">
              <a:solidFill>
                <a:prstClr val="black"/>
              </a:solidFill>
              <a:latin typeface="Arial"/>
              <a:cs typeface="Arial"/>
            </a:endParaRPr>
          </a:p>
        </p:txBody>
      </p:sp>
      <p:sp>
        <p:nvSpPr>
          <p:cNvPr id="10" name="object 10"/>
          <p:cNvSpPr txBox="1"/>
          <p:nvPr/>
        </p:nvSpPr>
        <p:spPr>
          <a:xfrm>
            <a:off x="704790" y="1065206"/>
            <a:ext cx="4965895" cy="4278489"/>
          </a:xfrm>
          <a:prstGeom prst="rect">
            <a:avLst/>
          </a:prstGeom>
        </p:spPr>
        <p:txBody>
          <a:bodyPr vert="horz" wrap="square" lIns="0" tIns="71511" rIns="0" bIns="0" rtlCol="0">
            <a:spAutoFit/>
          </a:bodyPr>
          <a:lstStyle/>
          <a:p>
            <a:pPr marL="287223" indent="-264948" defTabSz="1688165">
              <a:spcBef>
                <a:spcPts val="563"/>
              </a:spcBef>
              <a:buClr>
                <a:srgbClr val="FF0000"/>
              </a:buClr>
              <a:buSzPct val="53846"/>
              <a:buFont typeface="Wingdings"/>
              <a:buChar char=""/>
              <a:tabLst>
                <a:tab pos="288395" algn="l"/>
              </a:tabLst>
            </a:pPr>
            <a:r>
              <a:rPr sz="2400" spc="-138" dirty="0">
                <a:solidFill>
                  <a:prstClr val="black"/>
                </a:solidFill>
                <a:latin typeface="Arial"/>
                <a:cs typeface="Arial"/>
              </a:rPr>
              <a:t>Kodlama ve </a:t>
            </a:r>
            <a:r>
              <a:rPr sz="2400" spc="-111" dirty="0">
                <a:solidFill>
                  <a:prstClr val="black"/>
                </a:solidFill>
                <a:latin typeface="Arial"/>
                <a:cs typeface="Arial"/>
              </a:rPr>
              <a:t>modülasyon</a:t>
            </a:r>
            <a:r>
              <a:rPr sz="2400" spc="-120" dirty="0">
                <a:solidFill>
                  <a:prstClr val="black"/>
                </a:solidFill>
                <a:latin typeface="Arial"/>
                <a:cs typeface="Arial"/>
              </a:rPr>
              <a:t> </a:t>
            </a:r>
            <a:r>
              <a:rPr sz="2400" spc="-46" dirty="0">
                <a:solidFill>
                  <a:prstClr val="black"/>
                </a:solidFill>
                <a:latin typeface="Arial"/>
                <a:cs typeface="Arial"/>
              </a:rPr>
              <a:t>yöntemleri</a:t>
            </a:r>
            <a:endParaRPr sz="2400">
              <a:solidFill>
                <a:prstClr val="black"/>
              </a:solidFill>
              <a:latin typeface="Arial"/>
              <a:cs typeface="Arial"/>
            </a:endParaRPr>
          </a:p>
          <a:p>
            <a:pPr marL="287223" indent="-264948" defTabSz="1688165">
              <a:spcBef>
                <a:spcPts val="369"/>
              </a:spcBef>
              <a:buClr>
                <a:srgbClr val="FF0000"/>
              </a:buClr>
              <a:buSzPct val="53846"/>
              <a:buFont typeface="Wingdings"/>
              <a:buChar char=""/>
              <a:tabLst>
                <a:tab pos="288395" algn="l"/>
              </a:tabLst>
            </a:pPr>
            <a:r>
              <a:rPr sz="2400" spc="-148" dirty="0">
                <a:solidFill>
                  <a:prstClr val="black"/>
                </a:solidFill>
                <a:latin typeface="Arial"/>
                <a:cs typeface="Arial"/>
              </a:rPr>
              <a:t>Sinyal </a:t>
            </a:r>
            <a:r>
              <a:rPr sz="2400" spc="-111" dirty="0">
                <a:solidFill>
                  <a:prstClr val="black"/>
                </a:solidFill>
                <a:latin typeface="Arial"/>
                <a:cs typeface="Arial"/>
              </a:rPr>
              <a:t>kodlama </a:t>
            </a:r>
            <a:r>
              <a:rPr sz="2400" spc="-18" dirty="0">
                <a:solidFill>
                  <a:prstClr val="black"/>
                </a:solidFill>
                <a:latin typeface="Arial"/>
                <a:cs typeface="Arial"/>
              </a:rPr>
              <a:t>kriterleri</a:t>
            </a:r>
            <a:endParaRPr sz="2400">
              <a:solidFill>
                <a:prstClr val="black"/>
              </a:solidFill>
              <a:latin typeface="Arial"/>
              <a:cs typeface="Arial"/>
            </a:endParaRPr>
          </a:p>
          <a:p>
            <a:pPr marL="287223" indent="-264948" defTabSz="1688165">
              <a:spcBef>
                <a:spcPts val="388"/>
              </a:spcBef>
              <a:buClr>
                <a:srgbClr val="FF0000"/>
              </a:buClr>
              <a:buSzPct val="53846"/>
              <a:buFont typeface="Wingdings"/>
              <a:buChar char=""/>
              <a:tabLst>
                <a:tab pos="288395" algn="l"/>
              </a:tabLst>
            </a:pPr>
            <a:r>
              <a:rPr sz="2400" spc="-194" dirty="0">
                <a:solidFill>
                  <a:prstClr val="black"/>
                </a:solidFill>
                <a:latin typeface="Arial"/>
                <a:cs typeface="Arial"/>
              </a:rPr>
              <a:t>Sayısal </a:t>
            </a:r>
            <a:r>
              <a:rPr sz="2400" spc="-55" dirty="0">
                <a:solidFill>
                  <a:prstClr val="black"/>
                </a:solidFill>
                <a:latin typeface="Arial"/>
                <a:cs typeface="Arial"/>
              </a:rPr>
              <a:t>verinin </a:t>
            </a:r>
            <a:r>
              <a:rPr sz="2400" spc="-120" dirty="0">
                <a:solidFill>
                  <a:prstClr val="black"/>
                </a:solidFill>
                <a:latin typeface="Arial"/>
                <a:cs typeface="Arial"/>
              </a:rPr>
              <a:t>analog </a:t>
            </a:r>
            <a:r>
              <a:rPr sz="2400" spc="-111" dirty="0">
                <a:solidFill>
                  <a:prstClr val="black"/>
                </a:solidFill>
                <a:latin typeface="Arial"/>
                <a:cs typeface="Arial"/>
              </a:rPr>
              <a:t>sinyal </a:t>
            </a:r>
            <a:r>
              <a:rPr sz="2400" spc="-37" dirty="0">
                <a:solidFill>
                  <a:prstClr val="black"/>
                </a:solidFill>
                <a:latin typeface="Arial"/>
                <a:cs typeface="Arial"/>
              </a:rPr>
              <a:t>ile</a:t>
            </a:r>
            <a:r>
              <a:rPr sz="2400" spc="-222" dirty="0">
                <a:solidFill>
                  <a:prstClr val="black"/>
                </a:solidFill>
                <a:latin typeface="Arial"/>
                <a:cs typeface="Arial"/>
              </a:rPr>
              <a:t> </a:t>
            </a:r>
            <a:r>
              <a:rPr sz="2400" spc="-9" dirty="0">
                <a:solidFill>
                  <a:prstClr val="black"/>
                </a:solidFill>
                <a:latin typeface="Arial"/>
                <a:cs typeface="Arial"/>
              </a:rPr>
              <a:t>iletimi</a:t>
            </a:r>
            <a:endParaRPr sz="2400">
              <a:solidFill>
                <a:prstClr val="black"/>
              </a:solidFill>
              <a:latin typeface="Arial"/>
              <a:cs typeface="Arial"/>
            </a:endParaRPr>
          </a:p>
          <a:p>
            <a:pPr marL="656509" lvl="1" indent="-213365" defTabSz="1688165">
              <a:spcBef>
                <a:spcPts val="351"/>
              </a:spcBef>
              <a:buClr>
                <a:srgbClr val="3333CC"/>
              </a:buClr>
              <a:buSzPct val="50000"/>
              <a:buFont typeface="Wingdings"/>
              <a:buChar char=""/>
              <a:tabLst>
                <a:tab pos="657681" algn="l"/>
              </a:tabLst>
            </a:pPr>
            <a:r>
              <a:rPr sz="2400" spc="-111" dirty="0">
                <a:solidFill>
                  <a:prstClr val="black"/>
                </a:solidFill>
                <a:latin typeface="Arial"/>
                <a:cs typeface="Arial"/>
              </a:rPr>
              <a:t>Genlik </a:t>
            </a:r>
            <a:r>
              <a:rPr sz="2400" spc="-102" dirty="0">
                <a:solidFill>
                  <a:prstClr val="black"/>
                </a:solidFill>
                <a:latin typeface="Arial"/>
                <a:cs typeface="Arial"/>
              </a:rPr>
              <a:t>kaydırmalı</a:t>
            </a:r>
            <a:r>
              <a:rPr sz="2400" spc="-240"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166" dirty="0">
                <a:solidFill>
                  <a:prstClr val="black"/>
                </a:solidFill>
                <a:latin typeface="Arial"/>
                <a:cs typeface="Arial"/>
              </a:rPr>
              <a:t>Frekans </a:t>
            </a:r>
            <a:r>
              <a:rPr sz="2400" spc="-102" dirty="0">
                <a:solidFill>
                  <a:prstClr val="black"/>
                </a:solidFill>
                <a:latin typeface="Arial"/>
                <a:cs typeface="Arial"/>
              </a:rPr>
              <a:t>kaydırmalı</a:t>
            </a:r>
            <a:r>
              <a:rPr sz="2400" spc="-129"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277" dirty="0">
                <a:solidFill>
                  <a:prstClr val="black"/>
                </a:solidFill>
                <a:latin typeface="Arial"/>
                <a:cs typeface="Arial"/>
              </a:rPr>
              <a:t>Faz </a:t>
            </a:r>
            <a:r>
              <a:rPr sz="2400" spc="-102" dirty="0">
                <a:solidFill>
                  <a:prstClr val="black"/>
                </a:solidFill>
                <a:latin typeface="Arial"/>
                <a:cs typeface="Arial"/>
              </a:rPr>
              <a:t>kaydırmalı</a:t>
            </a:r>
            <a:r>
              <a:rPr sz="2400" spc="28"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287223" indent="-264948" defTabSz="1688165">
              <a:spcBef>
                <a:spcPts val="351"/>
              </a:spcBef>
              <a:buClr>
                <a:srgbClr val="FF0000"/>
              </a:buClr>
              <a:buSzPct val="53846"/>
              <a:buFont typeface="Wingdings"/>
              <a:buChar char=""/>
              <a:tabLst>
                <a:tab pos="288395" algn="l"/>
              </a:tabLst>
            </a:pPr>
            <a:r>
              <a:rPr sz="2400" spc="-138" dirty="0">
                <a:solidFill>
                  <a:prstClr val="black"/>
                </a:solidFill>
                <a:latin typeface="Arial"/>
                <a:cs typeface="Arial"/>
              </a:rPr>
              <a:t>Analog </a:t>
            </a:r>
            <a:r>
              <a:rPr sz="2400" spc="-55" dirty="0">
                <a:solidFill>
                  <a:prstClr val="black"/>
                </a:solidFill>
                <a:latin typeface="Arial"/>
                <a:cs typeface="Arial"/>
              </a:rPr>
              <a:t>verinin </a:t>
            </a:r>
            <a:r>
              <a:rPr sz="2400" spc="-129" dirty="0">
                <a:solidFill>
                  <a:prstClr val="black"/>
                </a:solidFill>
                <a:latin typeface="Arial"/>
                <a:cs typeface="Arial"/>
              </a:rPr>
              <a:t>analog </a:t>
            </a:r>
            <a:r>
              <a:rPr sz="2400" spc="-111" dirty="0">
                <a:solidFill>
                  <a:prstClr val="black"/>
                </a:solidFill>
                <a:latin typeface="Arial"/>
                <a:cs typeface="Arial"/>
              </a:rPr>
              <a:t>sinyal </a:t>
            </a:r>
            <a:r>
              <a:rPr sz="2400" spc="-46" dirty="0">
                <a:solidFill>
                  <a:prstClr val="black"/>
                </a:solidFill>
                <a:latin typeface="Arial"/>
                <a:cs typeface="Arial"/>
              </a:rPr>
              <a:t>ile</a:t>
            </a:r>
            <a:r>
              <a:rPr sz="2400" spc="-166" dirty="0">
                <a:solidFill>
                  <a:prstClr val="black"/>
                </a:solidFill>
                <a:latin typeface="Arial"/>
                <a:cs typeface="Arial"/>
              </a:rPr>
              <a:t> </a:t>
            </a:r>
            <a:r>
              <a:rPr sz="2400" spc="-9" dirty="0">
                <a:solidFill>
                  <a:prstClr val="black"/>
                </a:solidFill>
                <a:latin typeface="Arial"/>
                <a:cs typeface="Arial"/>
              </a:rPr>
              <a:t>iletimi</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111" dirty="0">
                <a:solidFill>
                  <a:srgbClr val="FF0000"/>
                </a:solidFill>
                <a:latin typeface="Arial"/>
                <a:cs typeface="Arial"/>
              </a:rPr>
              <a:t>Genlik</a:t>
            </a:r>
            <a:r>
              <a:rPr sz="2400" spc="-138" dirty="0">
                <a:solidFill>
                  <a:srgbClr val="FF0000"/>
                </a:solidFill>
                <a:latin typeface="Arial"/>
                <a:cs typeface="Arial"/>
              </a:rPr>
              <a:t> </a:t>
            </a:r>
            <a:r>
              <a:rPr sz="2400" spc="-111" dirty="0">
                <a:solidFill>
                  <a:srgbClr val="FF0000"/>
                </a:solidFill>
                <a:latin typeface="Arial"/>
                <a:cs typeface="Arial"/>
              </a:rPr>
              <a:t>modülasyonu</a:t>
            </a:r>
            <a:endParaRPr sz="2400">
              <a:solidFill>
                <a:prstClr val="black"/>
              </a:solidFill>
              <a:latin typeface="Arial"/>
              <a:cs typeface="Arial"/>
            </a:endParaRPr>
          </a:p>
          <a:p>
            <a:pPr marL="656509" lvl="1" indent="-213365" defTabSz="1688165">
              <a:spcBef>
                <a:spcPts val="572"/>
              </a:spcBef>
              <a:buClr>
                <a:srgbClr val="3333CC"/>
              </a:buClr>
              <a:buSzPct val="50000"/>
              <a:buFont typeface="Wingdings"/>
              <a:buChar char=""/>
              <a:tabLst>
                <a:tab pos="657681" algn="l"/>
              </a:tabLst>
            </a:pPr>
            <a:r>
              <a:rPr sz="2400" spc="-166" dirty="0">
                <a:solidFill>
                  <a:prstClr val="black"/>
                </a:solidFill>
                <a:latin typeface="Arial"/>
                <a:cs typeface="Arial"/>
              </a:rPr>
              <a:t>Frekans</a:t>
            </a:r>
            <a:r>
              <a:rPr sz="2400" spc="-157"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a:p>
            <a:pPr marL="656509" lvl="1" indent="-213365" defTabSz="1688165">
              <a:spcBef>
                <a:spcPts val="582"/>
              </a:spcBef>
              <a:buClr>
                <a:srgbClr val="3333CC"/>
              </a:buClr>
              <a:buSzPct val="50000"/>
              <a:buFont typeface="Wingdings"/>
              <a:buChar char=""/>
              <a:tabLst>
                <a:tab pos="657681" algn="l"/>
              </a:tabLst>
            </a:pPr>
            <a:r>
              <a:rPr sz="2400" spc="-277" dirty="0">
                <a:solidFill>
                  <a:prstClr val="black"/>
                </a:solidFill>
                <a:latin typeface="Arial"/>
                <a:cs typeface="Arial"/>
              </a:rPr>
              <a:t>Faz</a:t>
            </a:r>
            <a:r>
              <a:rPr sz="2400" spc="-157"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p:txBody>
      </p:sp>
      <p:sp>
        <p:nvSpPr>
          <p:cNvPr id="11" name="object 11"/>
          <p:cNvSpPr txBox="1">
            <a:spLocks noGrp="1"/>
          </p:cNvSpPr>
          <p:nvPr>
            <p:ph type="title"/>
          </p:nvPr>
        </p:nvSpPr>
        <p:spPr>
          <a:xfrm>
            <a:off x="1475939" y="648536"/>
            <a:ext cx="3326465" cy="422660"/>
          </a:xfrm>
          <a:prstGeom prst="rect">
            <a:avLst/>
          </a:prstGeom>
        </p:spPr>
        <p:txBody>
          <a:bodyPr vert="horz" wrap="square" lIns="0" tIns="24618" rIns="0" bIns="0" rtlCol="0">
            <a:spAutoFit/>
          </a:bodyPr>
          <a:lstStyle/>
          <a:p>
            <a:pPr marL="23447">
              <a:spcBef>
                <a:spcPts val="194"/>
              </a:spcBef>
            </a:pPr>
            <a:r>
              <a:rPr spc="-185" dirty="0"/>
              <a:t>Ders</a:t>
            </a:r>
            <a:r>
              <a:rPr spc="-277" dirty="0"/>
              <a:t> </a:t>
            </a:r>
            <a:r>
              <a:rPr spc="-92" dirty="0"/>
              <a:t>konuları</a:t>
            </a:r>
          </a:p>
        </p:txBody>
      </p:sp>
      <p:sp>
        <p:nvSpPr>
          <p:cNvPr id="12" name="object 12"/>
          <p:cNvSpPr/>
          <p:nvPr/>
        </p:nvSpPr>
        <p:spPr>
          <a:xfrm>
            <a:off x="562" y="265552"/>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25</a:t>
            </a:r>
            <a:endParaRPr sz="923">
              <a:solidFill>
                <a:prstClr val="black"/>
              </a:solidFill>
              <a:latin typeface="Arial"/>
              <a:cs typeface="Arial"/>
            </a:endParaRPr>
          </a:p>
        </p:txBody>
      </p:sp>
      <p:sp>
        <p:nvSpPr>
          <p:cNvPr id="3" name="object 3"/>
          <p:cNvSpPr txBox="1"/>
          <p:nvPr/>
        </p:nvSpPr>
        <p:spPr>
          <a:xfrm>
            <a:off x="61521" y="462406"/>
            <a:ext cx="6628528" cy="1116341"/>
          </a:xfrm>
          <a:prstGeom prst="rect">
            <a:avLst/>
          </a:prstGeom>
        </p:spPr>
        <p:txBody>
          <a:bodyPr vert="horz" wrap="square" lIns="0" tIns="193431" rIns="0" bIns="0" rtlCol="0">
            <a:spAutoFit/>
          </a:bodyPr>
          <a:lstStyle/>
          <a:p>
            <a:pPr marL="866357" defTabSz="1688165">
              <a:spcBef>
                <a:spcPts val="1523"/>
              </a:spcBef>
            </a:pPr>
            <a:r>
              <a:rPr sz="2585" spc="-120" dirty="0">
                <a:solidFill>
                  <a:srgbClr val="333399"/>
                </a:solidFill>
                <a:latin typeface="Arial"/>
                <a:cs typeface="Arial"/>
              </a:rPr>
              <a:t>Genlik</a:t>
            </a:r>
            <a:r>
              <a:rPr sz="2585" spc="-185" dirty="0">
                <a:solidFill>
                  <a:srgbClr val="333399"/>
                </a:solidFill>
                <a:latin typeface="Arial"/>
                <a:cs typeface="Arial"/>
              </a:rPr>
              <a:t> </a:t>
            </a:r>
            <a:r>
              <a:rPr sz="2585" spc="-120" dirty="0">
                <a:solidFill>
                  <a:srgbClr val="333399"/>
                </a:solidFill>
                <a:latin typeface="Arial"/>
                <a:cs typeface="Arial"/>
              </a:rPr>
              <a:t>modülasyonu</a:t>
            </a:r>
            <a:endParaRPr sz="2585" dirty="0">
              <a:solidFill>
                <a:prstClr val="black"/>
              </a:solidFill>
              <a:latin typeface="Arial"/>
              <a:cs typeface="Arial"/>
            </a:endParaRPr>
          </a:p>
          <a:p>
            <a:pPr marL="341150" indent="-318876" defTabSz="1688165">
              <a:spcBef>
                <a:spcPts val="1228"/>
              </a:spcBef>
              <a:buClr>
                <a:srgbClr val="3333CC"/>
              </a:buClr>
              <a:buSzPct val="42307"/>
              <a:buFont typeface="Wingdings"/>
              <a:buChar char=""/>
              <a:tabLst>
                <a:tab pos="342322" algn="l"/>
              </a:tabLst>
            </a:pPr>
            <a:r>
              <a:rPr lang="en-US" sz="2400" spc="-185" dirty="0">
                <a:solidFill>
                  <a:prstClr val="black"/>
                </a:solidFill>
                <a:latin typeface="Arial"/>
                <a:cs typeface="Arial"/>
              </a:rPr>
              <a:t>The amplitude of the carrier signal is changed</a:t>
            </a:r>
            <a:r>
              <a:rPr sz="2400" spc="-46" dirty="0">
                <a:solidFill>
                  <a:prstClr val="black"/>
                </a:solidFill>
                <a:latin typeface="Arial"/>
                <a:cs typeface="Arial"/>
              </a:rPr>
              <a:t>.</a:t>
            </a:r>
            <a:endParaRPr sz="2400" dirty="0">
              <a:solidFill>
                <a:prstClr val="black"/>
              </a:solidFill>
              <a:latin typeface="Arial"/>
              <a:cs typeface="Arial"/>
            </a:endParaRPr>
          </a:p>
        </p:txBody>
      </p:sp>
      <p:grpSp>
        <p:nvGrpSpPr>
          <p:cNvPr id="4" name="object 4"/>
          <p:cNvGrpSpPr/>
          <p:nvPr/>
        </p:nvGrpSpPr>
        <p:grpSpPr>
          <a:xfrm>
            <a:off x="-21945" y="263770"/>
            <a:ext cx="9188548" cy="6373837"/>
            <a:chOff x="-11887" y="0"/>
            <a:chExt cx="4977130" cy="3452495"/>
          </a:xfrm>
        </p:grpSpPr>
        <p:sp>
          <p:nvSpPr>
            <p:cNvPr id="5" name="object 5"/>
            <p:cNvSpPr/>
            <p:nvPr/>
          </p:nvSpPr>
          <p:spPr>
            <a:xfrm>
              <a:off x="282894" y="1136396"/>
              <a:ext cx="4330253" cy="202425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304" y="381"/>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26</a:t>
            </a:r>
            <a:endParaRPr sz="923">
              <a:solidFill>
                <a:prstClr val="black"/>
              </a:solidFill>
              <a:latin typeface="Arial"/>
              <a:cs typeface="Arial"/>
            </a:endParaRPr>
          </a:p>
        </p:txBody>
      </p:sp>
      <p:sp>
        <p:nvSpPr>
          <p:cNvPr id="10" name="object 10"/>
          <p:cNvSpPr txBox="1"/>
          <p:nvPr/>
        </p:nvSpPr>
        <p:spPr>
          <a:xfrm>
            <a:off x="61522" y="1110222"/>
            <a:ext cx="8770034" cy="2251502"/>
          </a:xfrm>
          <a:prstGeom prst="rect">
            <a:avLst/>
          </a:prstGeom>
        </p:spPr>
        <p:txBody>
          <a:bodyPr vert="horz" wrap="square" lIns="0" tIns="96127" rIns="0" bIns="0" rtlCol="0">
            <a:spAutoFit/>
          </a:bodyPr>
          <a:lstStyle/>
          <a:p>
            <a:pPr marL="341150" indent="-318876" defTabSz="1688165">
              <a:spcBef>
                <a:spcPts val="755"/>
              </a:spcBef>
              <a:buClr>
                <a:srgbClr val="3333CC"/>
              </a:buClr>
              <a:buSzPct val="42307"/>
              <a:buFont typeface="Wingdings"/>
              <a:buChar char=""/>
              <a:tabLst>
                <a:tab pos="342322" algn="l"/>
              </a:tabLst>
            </a:pPr>
            <a:r>
              <a:rPr lang="en-US" sz="2400" spc="-175" dirty="0">
                <a:solidFill>
                  <a:prstClr val="black"/>
                </a:solidFill>
                <a:latin typeface="Arial"/>
                <a:cs typeface="Arial"/>
              </a:rPr>
              <a:t>BW is twice the modulating signal.</a:t>
            </a:r>
          </a:p>
          <a:p>
            <a:pPr marL="341150" indent="-318876" defTabSz="1688165">
              <a:spcBef>
                <a:spcPts val="755"/>
              </a:spcBef>
              <a:buClr>
                <a:srgbClr val="3333CC"/>
              </a:buClr>
              <a:buSzPct val="42307"/>
              <a:buFont typeface="Wingdings"/>
              <a:buChar char=""/>
              <a:tabLst>
                <a:tab pos="342322" algn="l"/>
              </a:tabLst>
            </a:pPr>
            <a:r>
              <a:rPr lang="en-US" sz="2400" spc="-175" dirty="0">
                <a:solidFill>
                  <a:prstClr val="black"/>
                </a:solidFill>
                <a:latin typeface="Arial"/>
                <a:cs typeface="Arial"/>
              </a:rPr>
              <a:t>AM radio channels have 10 kHz BW.</a:t>
            </a:r>
          </a:p>
          <a:p>
            <a:pPr marL="341150" indent="-318876" defTabSz="1688165">
              <a:spcBef>
                <a:spcPts val="755"/>
              </a:spcBef>
              <a:buClr>
                <a:srgbClr val="3333CC"/>
              </a:buClr>
              <a:buSzPct val="42307"/>
              <a:buFont typeface="Wingdings"/>
              <a:buChar char=""/>
              <a:tabLst>
                <a:tab pos="342322" algn="l"/>
              </a:tabLst>
            </a:pPr>
            <a:r>
              <a:rPr lang="en-US" sz="2400" spc="-175" dirty="0">
                <a:solidFill>
                  <a:prstClr val="black"/>
                </a:solidFill>
                <a:latin typeface="Arial"/>
                <a:cs typeface="Arial"/>
              </a:rPr>
              <a:t>To avoid interference, a 10 kHz guard band is placed between two neighboring channels.</a:t>
            </a:r>
          </a:p>
          <a:p>
            <a:pPr marL="341150" indent="-318876" defTabSz="1688165">
              <a:spcBef>
                <a:spcPts val="755"/>
              </a:spcBef>
              <a:buClr>
                <a:srgbClr val="3333CC"/>
              </a:buClr>
              <a:buSzPct val="42307"/>
              <a:buFont typeface="Wingdings"/>
              <a:buChar char=""/>
              <a:tabLst>
                <a:tab pos="342322" algn="l"/>
              </a:tabLst>
            </a:pPr>
            <a:r>
              <a:rPr lang="en-US" sz="2400" spc="-175" dirty="0">
                <a:solidFill>
                  <a:prstClr val="black"/>
                </a:solidFill>
                <a:latin typeface="Arial"/>
                <a:cs typeface="Arial"/>
              </a:rPr>
              <a:t>AM carrier frequencies are between 530-1700 kHz.</a:t>
            </a:r>
            <a:endParaRPr lang="en-US" sz="2400" dirty="0">
              <a:solidFill>
                <a:prstClr val="black"/>
              </a:solidFill>
              <a:latin typeface="Arial"/>
              <a:cs typeface="Arial"/>
            </a:endParaRPr>
          </a:p>
        </p:txBody>
      </p:sp>
      <p:sp>
        <p:nvSpPr>
          <p:cNvPr id="11" name="object 11"/>
          <p:cNvSpPr txBox="1">
            <a:spLocks noGrp="1"/>
          </p:cNvSpPr>
          <p:nvPr>
            <p:ph type="title"/>
          </p:nvPr>
        </p:nvSpPr>
        <p:spPr>
          <a:xfrm>
            <a:off x="905489" y="633047"/>
            <a:ext cx="2765474" cy="422660"/>
          </a:xfrm>
          <a:prstGeom prst="rect">
            <a:avLst/>
          </a:prstGeom>
        </p:spPr>
        <p:txBody>
          <a:bodyPr vert="horz" wrap="square" lIns="0" tIns="24618" rIns="0" bIns="0" rtlCol="0">
            <a:spAutoFit/>
          </a:bodyPr>
          <a:lstStyle/>
          <a:p>
            <a:pPr marL="23447">
              <a:spcBef>
                <a:spcPts val="194"/>
              </a:spcBef>
            </a:pPr>
            <a:r>
              <a:rPr spc="-120" dirty="0"/>
              <a:t>Genlik</a:t>
            </a:r>
            <a:r>
              <a:rPr spc="-231" dirty="0"/>
              <a:t> </a:t>
            </a:r>
            <a:r>
              <a:rPr spc="-120" dirty="0"/>
              <a:t>modülasyonu</a:t>
            </a:r>
          </a:p>
        </p:txBody>
      </p:sp>
      <p:grpSp>
        <p:nvGrpSpPr>
          <p:cNvPr id="12" name="object 12"/>
          <p:cNvGrpSpPr/>
          <p:nvPr/>
        </p:nvGrpSpPr>
        <p:grpSpPr>
          <a:xfrm>
            <a:off x="-21945" y="263770"/>
            <a:ext cx="9188548" cy="6373837"/>
            <a:chOff x="-11887" y="0"/>
            <a:chExt cx="4977130" cy="3452495"/>
          </a:xfrm>
        </p:grpSpPr>
        <p:sp>
          <p:nvSpPr>
            <p:cNvPr id="13" name="object 13"/>
            <p:cNvSpPr/>
            <p:nvPr/>
          </p:nvSpPr>
          <p:spPr>
            <a:xfrm>
              <a:off x="110266" y="2039112"/>
              <a:ext cx="4740308" cy="859692"/>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4" name="object 14"/>
            <p:cNvSpPr/>
            <p:nvPr/>
          </p:nvSpPr>
          <p:spPr>
            <a:xfrm>
              <a:off x="304" y="965"/>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27</a:t>
            </a:r>
            <a:endParaRPr sz="923">
              <a:solidFill>
                <a:prstClr val="black"/>
              </a:solidFill>
              <a:latin typeface="Arial"/>
              <a:cs typeface="Arial"/>
            </a:endParaRPr>
          </a:p>
        </p:txBody>
      </p:sp>
      <p:sp>
        <p:nvSpPr>
          <p:cNvPr id="10" name="object 10"/>
          <p:cNvSpPr txBox="1"/>
          <p:nvPr/>
        </p:nvSpPr>
        <p:spPr>
          <a:xfrm>
            <a:off x="704790" y="1064036"/>
            <a:ext cx="4965895" cy="4278489"/>
          </a:xfrm>
          <a:prstGeom prst="rect">
            <a:avLst/>
          </a:prstGeom>
        </p:spPr>
        <p:txBody>
          <a:bodyPr vert="horz" wrap="square" lIns="0" tIns="71511" rIns="0" bIns="0" rtlCol="0">
            <a:spAutoFit/>
          </a:bodyPr>
          <a:lstStyle/>
          <a:p>
            <a:pPr marL="287223" indent="-264948" defTabSz="1688165">
              <a:spcBef>
                <a:spcPts val="563"/>
              </a:spcBef>
              <a:buClr>
                <a:srgbClr val="FF0000"/>
              </a:buClr>
              <a:buSzPct val="53846"/>
              <a:buFont typeface="Wingdings"/>
              <a:buChar char=""/>
              <a:tabLst>
                <a:tab pos="288395" algn="l"/>
              </a:tabLst>
            </a:pPr>
            <a:r>
              <a:rPr sz="2400" spc="-138" dirty="0">
                <a:solidFill>
                  <a:prstClr val="black"/>
                </a:solidFill>
                <a:latin typeface="Arial"/>
                <a:cs typeface="Arial"/>
              </a:rPr>
              <a:t>Kodlama ve </a:t>
            </a:r>
            <a:r>
              <a:rPr sz="2400" spc="-111" dirty="0">
                <a:solidFill>
                  <a:prstClr val="black"/>
                </a:solidFill>
                <a:latin typeface="Arial"/>
                <a:cs typeface="Arial"/>
              </a:rPr>
              <a:t>modülasyon</a:t>
            </a:r>
            <a:r>
              <a:rPr sz="2400" spc="-120" dirty="0">
                <a:solidFill>
                  <a:prstClr val="black"/>
                </a:solidFill>
                <a:latin typeface="Arial"/>
                <a:cs typeface="Arial"/>
              </a:rPr>
              <a:t> </a:t>
            </a:r>
            <a:r>
              <a:rPr sz="2400" spc="-46" dirty="0">
                <a:solidFill>
                  <a:prstClr val="black"/>
                </a:solidFill>
                <a:latin typeface="Arial"/>
                <a:cs typeface="Arial"/>
              </a:rPr>
              <a:t>yöntemleri</a:t>
            </a:r>
            <a:endParaRPr sz="2400">
              <a:solidFill>
                <a:prstClr val="black"/>
              </a:solidFill>
              <a:latin typeface="Arial"/>
              <a:cs typeface="Arial"/>
            </a:endParaRPr>
          </a:p>
          <a:p>
            <a:pPr marL="287223" indent="-264948" defTabSz="1688165">
              <a:spcBef>
                <a:spcPts val="369"/>
              </a:spcBef>
              <a:buClr>
                <a:srgbClr val="FF0000"/>
              </a:buClr>
              <a:buSzPct val="53846"/>
              <a:buFont typeface="Wingdings"/>
              <a:buChar char=""/>
              <a:tabLst>
                <a:tab pos="288395" algn="l"/>
              </a:tabLst>
            </a:pPr>
            <a:r>
              <a:rPr sz="2400" spc="-148" dirty="0">
                <a:solidFill>
                  <a:prstClr val="black"/>
                </a:solidFill>
                <a:latin typeface="Arial"/>
                <a:cs typeface="Arial"/>
              </a:rPr>
              <a:t>Sinyal </a:t>
            </a:r>
            <a:r>
              <a:rPr sz="2400" spc="-111" dirty="0">
                <a:solidFill>
                  <a:prstClr val="black"/>
                </a:solidFill>
                <a:latin typeface="Arial"/>
                <a:cs typeface="Arial"/>
              </a:rPr>
              <a:t>kodlama </a:t>
            </a:r>
            <a:r>
              <a:rPr sz="2400" spc="-18" dirty="0">
                <a:solidFill>
                  <a:prstClr val="black"/>
                </a:solidFill>
                <a:latin typeface="Arial"/>
                <a:cs typeface="Arial"/>
              </a:rPr>
              <a:t>kriterleri</a:t>
            </a:r>
            <a:endParaRPr sz="2400">
              <a:solidFill>
                <a:prstClr val="black"/>
              </a:solidFill>
              <a:latin typeface="Arial"/>
              <a:cs typeface="Arial"/>
            </a:endParaRPr>
          </a:p>
          <a:p>
            <a:pPr marL="287223" indent="-264948" defTabSz="1688165">
              <a:spcBef>
                <a:spcPts val="377"/>
              </a:spcBef>
              <a:buClr>
                <a:srgbClr val="FF0000"/>
              </a:buClr>
              <a:buSzPct val="53846"/>
              <a:buFont typeface="Wingdings"/>
              <a:buChar char=""/>
              <a:tabLst>
                <a:tab pos="288395" algn="l"/>
              </a:tabLst>
            </a:pPr>
            <a:r>
              <a:rPr sz="2400" spc="-203" dirty="0">
                <a:solidFill>
                  <a:prstClr val="black"/>
                </a:solidFill>
                <a:latin typeface="Arial"/>
                <a:cs typeface="Arial"/>
              </a:rPr>
              <a:t>Sayısal </a:t>
            </a:r>
            <a:r>
              <a:rPr sz="2400" spc="-55" dirty="0">
                <a:solidFill>
                  <a:prstClr val="black"/>
                </a:solidFill>
                <a:latin typeface="Arial"/>
                <a:cs typeface="Arial"/>
              </a:rPr>
              <a:t>verinin </a:t>
            </a:r>
            <a:r>
              <a:rPr sz="2400" spc="-129" dirty="0">
                <a:solidFill>
                  <a:prstClr val="black"/>
                </a:solidFill>
                <a:latin typeface="Arial"/>
                <a:cs typeface="Arial"/>
              </a:rPr>
              <a:t>analog </a:t>
            </a:r>
            <a:r>
              <a:rPr sz="2400" spc="-111" dirty="0">
                <a:solidFill>
                  <a:prstClr val="black"/>
                </a:solidFill>
                <a:latin typeface="Arial"/>
                <a:cs typeface="Arial"/>
              </a:rPr>
              <a:t>sinyal </a:t>
            </a:r>
            <a:r>
              <a:rPr sz="2400" spc="-46" dirty="0">
                <a:solidFill>
                  <a:prstClr val="black"/>
                </a:solidFill>
                <a:latin typeface="Arial"/>
                <a:cs typeface="Arial"/>
              </a:rPr>
              <a:t>ile</a:t>
            </a:r>
            <a:r>
              <a:rPr sz="2400" spc="-102" dirty="0">
                <a:solidFill>
                  <a:prstClr val="black"/>
                </a:solidFill>
                <a:latin typeface="Arial"/>
                <a:cs typeface="Arial"/>
              </a:rPr>
              <a:t> </a:t>
            </a:r>
            <a:r>
              <a:rPr sz="2400" spc="-9" dirty="0">
                <a:solidFill>
                  <a:prstClr val="black"/>
                </a:solidFill>
                <a:latin typeface="Arial"/>
                <a:cs typeface="Arial"/>
              </a:rPr>
              <a:t>iletimi</a:t>
            </a:r>
            <a:endParaRPr sz="2400">
              <a:solidFill>
                <a:prstClr val="black"/>
              </a:solidFill>
              <a:latin typeface="Arial"/>
              <a:cs typeface="Arial"/>
            </a:endParaRPr>
          </a:p>
          <a:p>
            <a:pPr marL="656509" lvl="1" indent="-213365" defTabSz="1688165">
              <a:spcBef>
                <a:spcPts val="360"/>
              </a:spcBef>
              <a:buClr>
                <a:srgbClr val="3333CC"/>
              </a:buClr>
              <a:buSzPct val="50000"/>
              <a:buFont typeface="Wingdings"/>
              <a:buChar char=""/>
              <a:tabLst>
                <a:tab pos="657681" algn="l"/>
              </a:tabLst>
            </a:pPr>
            <a:r>
              <a:rPr sz="2400" spc="-111" dirty="0">
                <a:solidFill>
                  <a:prstClr val="black"/>
                </a:solidFill>
                <a:latin typeface="Arial"/>
                <a:cs typeface="Arial"/>
              </a:rPr>
              <a:t>Genlik </a:t>
            </a:r>
            <a:r>
              <a:rPr sz="2400" spc="-102" dirty="0">
                <a:solidFill>
                  <a:prstClr val="black"/>
                </a:solidFill>
                <a:latin typeface="Arial"/>
                <a:cs typeface="Arial"/>
              </a:rPr>
              <a:t>kaydırmalı</a:t>
            </a:r>
            <a:r>
              <a:rPr sz="2400" spc="-240"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166" dirty="0">
                <a:solidFill>
                  <a:prstClr val="black"/>
                </a:solidFill>
                <a:latin typeface="Arial"/>
                <a:cs typeface="Arial"/>
              </a:rPr>
              <a:t>Frekans </a:t>
            </a:r>
            <a:r>
              <a:rPr sz="2400" spc="-102" dirty="0">
                <a:solidFill>
                  <a:prstClr val="black"/>
                </a:solidFill>
                <a:latin typeface="Arial"/>
                <a:cs typeface="Arial"/>
              </a:rPr>
              <a:t>kaydırmalı</a:t>
            </a:r>
            <a:r>
              <a:rPr sz="2400" spc="-129"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277" dirty="0">
                <a:solidFill>
                  <a:prstClr val="black"/>
                </a:solidFill>
                <a:latin typeface="Arial"/>
                <a:cs typeface="Arial"/>
              </a:rPr>
              <a:t>Faz </a:t>
            </a:r>
            <a:r>
              <a:rPr sz="2400" spc="-102" dirty="0">
                <a:solidFill>
                  <a:prstClr val="black"/>
                </a:solidFill>
                <a:latin typeface="Arial"/>
                <a:cs typeface="Arial"/>
              </a:rPr>
              <a:t>kaydırmalı</a:t>
            </a:r>
            <a:r>
              <a:rPr sz="2400" spc="28"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287223" indent="-264948" defTabSz="1688165">
              <a:spcBef>
                <a:spcPts val="351"/>
              </a:spcBef>
              <a:buClr>
                <a:srgbClr val="FF0000"/>
              </a:buClr>
              <a:buSzPct val="53846"/>
              <a:buFont typeface="Wingdings"/>
              <a:buChar char=""/>
              <a:tabLst>
                <a:tab pos="288395" algn="l"/>
              </a:tabLst>
            </a:pPr>
            <a:r>
              <a:rPr sz="2400" spc="-138" dirty="0">
                <a:solidFill>
                  <a:prstClr val="black"/>
                </a:solidFill>
                <a:latin typeface="Arial"/>
                <a:cs typeface="Arial"/>
              </a:rPr>
              <a:t>Analog </a:t>
            </a:r>
            <a:r>
              <a:rPr sz="2400" spc="-55" dirty="0">
                <a:solidFill>
                  <a:prstClr val="black"/>
                </a:solidFill>
                <a:latin typeface="Arial"/>
                <a:cs typeface="Arial"/>
              </a:rPr>
              <a:t>verinin </a:t>
            </a:r>
            <a:r>
              <a:rPr sz="2400" spc="-129" dirty="0">
                <a:solidFill>
                  <a:prstClr val="black"/>
                </a:solidFill>
                <a:latin typeface="Arial"/>
                <a:cs typeface="Arial"/>
              </a:rPr>
              <a:t>analog </a:t>
            </a:r>
            <a:r>
              <a:rPr sz="2400" spc="-111" dirty="0">
                <a:solidFill>
                  <a:prstClr val="black"/>
                </a:solidFill>
                <a:latin typeface="Arial"/>
                <a:cs typeface="Arial"/>
              </a:rPr>
              <a:t>sinyal </a:t>
            </a:r>
            <a:r>
              <a:rPr sz="2400" spc="-46" dirty="0">
                <a:solidFill>
                  <a:prstClr val="black"/>
                </a:solidFill>
                <a:latin typeface="Arial"/>
                <a:cs typeface="Arial"/>
              </a:rPr>
              <a:t>ile</a:t>
            </a:r>
            <a:r>
              <a:rPr sz="2400" spc="-166" dirty="0">
                <a:solidFill>
                  <a:prstClr val="black"/>
                </a:solidFill>
                <a:latin typeface="Arial"/>
                <a:cs typeface="Arial"/>
              </a:rPr>
              <a:t> </a:t>
            </a:r>
            <a:r>
              <a:rPr sz="2400" spc="-9" dirty="0">
                <a:solidFill>
                  <a:prstClr val="black"/>
                </a:solidFill>
                <a:latin typeface="Arial"/>
                <a:cs typeface="Arial"/>
              </a:rPr>
              <a:t>iletimi</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111" dirty="0">
                <a:solidFill>
                  <a:prstClr val="black"/>
                </a:solidFill>
                <a:latin typeface="Arial"/>
                <a:cs typeface="Arial"/>
              </a:rPr>
              <a:t>Genlik</a:t>
            </a:r>
            <a:r>
              <a:rPr sz="2400" spc="-138"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a:p>
            <a:pPr marL="656509" lvl="1" indent="-213365" defTabSz="1688165">
              <a:spcBef>
                <a:spcPts val="572"/>
              </a:spcBef>
              <a:buClr>
                <a:srgbClr val="3333CC"/>
              </a:buClr>
              <a:buSzPct val="50000"/>
              <a:buFont typeface="Wingdings"/>
              <a:buChar char=""/>
              <a:tabLst>
                <a:tab pos="657681" algn="l"/>
              </a:tabLst>
            </a:pPr>
            <a:r>
              <a:rPr sz="2400" spc="-166" dirty="0">
                <a:solidFill>
                  <a:srgbClr val="FF0000"/>
                </a:solidFill>
                <a:latin typeface="Arial"/>
                <a:cs typeface="Arial"/>
              </a:rPr>
              <a:t>Frekans</a:t>
            </a:r>
            <a:r>
              <a:rPr sz="2400" spc="-157" dirty="0">
                <a:solidFill>
                  <a:srgbClr val="FF0000"/>
                </a:solidFill>
                <a:latin typeface="Arial"/>
                <a:cs typeface="Arial"/>
              </a:rPr>
              <a:t> </a:t>
            </a:r>
            <a:r>
              <a:rPr sz="2400" spc="-111" dirty="0">
                <a:solidFill>
                  <a:srgbClr val="FF0000"/>
                </a:solidFill>
                <a:latin typeface="Arial"/>
                <a:cs typeface="Arial"/>
              </a:rPr>
              <a:t>modülasyonu</a:t>
            </a:r>
            <a:endParaRPr sz="2400">
              <a:solidFill>
                <a:prstClr val="black"/>
              </a:solidFill>
              <a:latin typeface="Arial"/>
              <a:cs typeface="Arial"/>
            </a:endParaRPr>
          </a:p>
          <a:p>
            <a:pPr marL="656509" lvl="1" indent="-213365" defTabSz="1688165">
              <a:spcBef>
                <a:spcPts val="582"/>
              </a:spcBef>
              <a:buClr>
                <a:srgbClr val="3333CC"/>
              </a:buClr>
              <a:buSzPct val="50000"/>
              <a:buFont typeface="Wingdings"/>
              <a:buChar char=""/>
              <a:tabLst>
                <a:tab pos="657681" algn="l"/>
              </a:tabLst>
            </a:pPr>
            <a:r>
              <a:rPr sz="2400" spc="-277" dirty="0">
                <a:solidFill>
                  <a:prstClr val="black"/>
                </a:solidFill>
                <a:latin typeface="Arial"/>
                <a:cs typeface="Arial"/>
              </a:rPr>
              <a:t>Faz</a:t>
            </a:r>
            <a:r>
              <a:rPr sz="2400" spc="-157"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p:txBody>
      </p:sp>
      <p:sp>
        <p:nvSpPr>
          <p:cNvPr id="11" name="object 11"/>
          <p:cNvSpPr txBox="1">
            <a:spLocks noGrp="1"/>
          </p:cNvSpPr>
          <p:nvPr>
            <p:ph type="title"/>
          </p:nvPr>
        </p:nvSpPr>
        <p:spPr>
          <a:xfrm>
            <a:off x="1368391" y="690420"/>
            <a:ext cx="3326465" cy="421476"/>
          </a:xfrm>
          <a:prstGeom prst="rect">
            <a:avLst/>
          </a:prstGeom>
        </p:spPr>
        <p:txBody>
          <a:bodyPr vert="horz" wrap="square" lIns="0" tIns="23446" rIns="0" bIns="0" rtlCol="0">
            <a:spAutoFit/>
          </a:bodyPr>
          <a:lstStyle/>
          <a:p>
            <a:pPr marL="23447">
              <a:spcBef>
                <a:spcPts val="185"/>
              </a:spcBef>
            </a:pPr>
            <a:r>
              <a:rPr spc="-185" dirty="0"/>
              <a:t>Ders</a:t>
            </a:r>
            <a:r>
              <a:rPr spc="-277" dirty="0"/>
              <a:t> </a:t>
            </a:r>
            <a:r>
              <a:rPr spc="-92" dirty="0"/>
              <a:t>konuları</a:t>
            </a:r>
          </a:p>
        </p:txBody>
      </p:sp>
      <p:sp>
        <p:nvSpPr>
          <p:cNvPr id="12" name="object 12"/>
          <p:cNvSpPr/>
          <p:nvPr/>
        </p:nvSpPr>
        <p:spPr>
          <a:xfrm>
            <a:off x="562" y="264474"/>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28</a:t>
            </a:r>
            <a:endParaRPr sz="923">
              <a:solidFill>
                <a:prstClr val="black"/>
              </a:solidFill>
              <a:latin typeface="Arial"/>
              <a:cs typeface="Arial"/>
            </a:endParaRPr>
          </a:p>
        </p:txBody>
      </p:sp>
      <p:sp>
        <p:nvSpPr>
          <p:cNvPr id="10" name="object 10"/>
          <p:cNvSpPr txBox="1"/>
          <p:nvPr/>
        </p:nvSpPr>
        <p:spPr>
          <a:xfrm>
            <a:off x="61522" y="1110222"/>
            <a:ext cx="8931812" cy="938322"/>
          </a:xfrm>
          <a:prstGeom prst="rect">
            <a:avLst/>
          </a:prstGeom>
        </p:spPr>
        <p:txBody>
          <a:bodyPr vert="horz" wrap="square" lIns="0" tIns="96127" rIns="0" bIns="0" rtlCol="0">
            <a:spAutoFit/>
          </a:bodyPr>
          <a:lstStyle/>
          <a:p>
            <a:pPr marL="341150" indent="-318876" defTabSz="1688165">
              <a:spcBef>
                <a:spcPts val="755"/>
              </a:spcBef>
              <a:buClr>
                <a:srgbClr val="3333CC"/>
              </a:buClr>
              <a:buSzPct val="42307"/>
              <a:buFont typeface="Wingdings"/>
              <a:buChar char=""/>
              <a:tabLst>
                <a:tab pos="342322" algn="l"/>
              </a:tabLst>
            </a:pPr>
            <a:r>
              <a:rPr lang="en-US" sz="2400" spc="-185" dirty="0">
                <a:solidFill>
                  <a:prstClr val="black"/>
                </a:solidFill>
                <a:latin typeface="Arial"/>
                <a:cs typeface="Arial"/>
              </a:rPr>
              <a:t>The frequency of the carrier signal is changed.</a:t>
            </a:r>
          </a:p>
          <a:p>
            <a:pPr marL="341150" indent="-318876" defTabSz="1688165">
              <a:spcBef>
                <a:spcPts val="755"/>
              </a:spcBef>
              <a:buClr>
                <a:srgbClr val="3333CC"/>
              </a:buClr>
              <a:buSzPct val="42307"/>
              <a:buFont typeface="Wingdings"/>
              <a:buChar char=""/>
              <a:tabLst>
                <a:tab pos="342322" algn="l"/>
              </a:tabLst>
            </a:pPr>
            <a:r>
              <a:rPr lang="en-US" sz="2400" spc="-185" dirty="0">
                <a:solidFill>
                  <a:prstClr val="black"/>
                </a:solidFill>
                <a:latin typeface="Arial"/>
                <a:cs typeface="Arial"/>
              </a:rPr>
              <a:t>BW becomes 2(1+ β)B. β is the modulation rate and is usually taken as 4.</a:t>
            </a:r>
            <a:endParaRPr sz="2400" dirty="0">
              <a:solidFill>
                <a:prstClr val="black"/>
              </a:solidFill>
              <a:latin typeface="Arial"/>
              <a:cs typeface="Arial"/>
            </a:endParaRPr>
          </a:p>
        </p:txBody>
      </p:sp>
      <p:sp>
        <p:nvSpPr>
          <p:cNvPr id="11" name="object 11"/>
          <p:cNvSpPr txBox="1">
            <a:spLocks noGrp="1"/>
          </p:cNvSpPr>
          <p:nvPr>
            <p:ph type="title"/>
          </p:nvPr>
        </p:nvSpPr>
        <p:spPr>
          <a:xfrm>
            <a:off x="905489" y="633047"/>
            <a:ext cx="2948354" cy="422660"/>
          </a:xfrm>
          <a:prstGeom prst="rect">
            <a:avLst/>
          </a:prstGeom>
        </p:spPr>
        <p:txBody>
          <a:bodyPr vert="horz" wrap="square" lIns="0" tIns="24618" rIns="0" bIns="0" rtlCol="0">
            <a:spAutoFit/>
          </a:bodyPr>
          <a:lstStyle/>
          <a:p>
            <a:pPr marL="23447">
              <a:spcBef>
                <a:spcPts val="194"/>
              </a:spcBef>
            </a:pPr>
            <a:r>
              <a:rPr spc="-185" dirty="0"/>
              <a:t>Frekans</a:t>
            </a:r>
            <a:r>
              <a:rPr spc="-231" dirty="0"/>
              <a:t> </a:t>
            </a:r>
            <a:r>
              <a:rPr spc="-120" dirty="0"/>
              <a:t>modülasyonu</a:t>
            </a:r>
          </a:p>
        </p:txBody>
      </p:sp>
      <p:grpSp>
        <p:nvGrpSpPr>
          <p:cNvPr id="12" name="object 12"/>
          <p:cNvGrpSpPr/>
          <p:nvPr/>
        </p:nvGrpSpPr>
        <p:grpSpPr>
          <a:xfrm>
            <a:off x="-21945" y="263770"/>
            <a:ext cx="9188548" cy="6373837"/>
            <a:chOff x="-11887" y="0"/>
            <a:chExt cx="4977130" cy="3452495"/>
          </a:xfrm>
        </p:grpSpPr>
        <p:sp>
          <p:nvSpPr>
            <p:cNvPr id="13" name="object 13"/>
            <p:cNvSpPr/>
            <p:nvPr/>
          </p:nvSpPr>
          <p:spPr>
            <a:xfrm>
              <a:off x="140982" y="991489"/>
              <a:ext cx="4562249" cy="2328164"/>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4" name="object 14"/>
            <p:cNvSpPr/>
            <p:nvPr/>
          </p:nvSpPr>
          <p:spPr>
            <a:xfrm>
              <a:off x="304" y="965"/>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29</a:t>
            </a:r>
            <a:endParaRPr sz="923">
              <a:solidFill>
                <a:prstClr val="black"/>
              </a:solidFill>
              <a:latin typeface="Arial"/>
              <a:cs typeface="Arial"/>
            </a:endParaRPr>
          </a:p>
        </p:txBody>
      </p:sp>
      <p:sp>
        <p:nvSpPr>
          <p:cNvPr id="10" name="object 10"/>
          <p:cNvSpPr txBox="1"/>
          <p:nvPr/>
        </p:nvSpPr>
        <p:spPr>
          <a:xfrm>
            <a:off x="61522" y="1519827"/>
            <a:ext cx="6165166" cy="912674"/>
          </a:xfrm>
          <a:prstGeom prst="rect">
            <a:avLst/>
          </a:prstGeom>
        </p:spPr>
        <p:txBody>
          <a:bodyPr vert="horz" wrap="square" lIns="0" tIns="96127" rIns="0" bIns="0" rtlCol="0">
            <a:spAutoFit/>
          </a:bodyPr>
          <a:lstStyle/>
          <a:p>
            <a:pPr marL="341150" indent="-318876" defTabSz="1688165">
              <a:spcBef>
                <a:spcPts val="755"/>
              </a:spcBef>
              <a:buClr>
                <a:srgbClr val="3333CC"/>
              </a:buClr>
              <a:buSzPct val="42307"/>
              <a:buFont typeface="Wingdings"/>
              <a:buChar char=""/>
              <a:tabLst>
                <a:tab pos="342322" algn="l"/>
              </a:tabLst>
            </a:pPr>
            <a:r>
              <a:rPr sz="2400" spc="-166" dirty="0">
                <a:solidFill>
                  <a:prstClr val="black"/>
                </a:solidFill>
                <a:latin typeface="Arial"/>
                <a:cs typeface="Arial"/>
              </a:rPr>
              <a:t>FM </a:t>
            </a:r>
            <a:r>
              <a:rPr sz="2400" spc="-92" dirty="0">
                <a:solidFill>
                  <a:prstClr val="black"/>
                </a:solidFill>
                <a:latin typeface="Arial"/>
                <a:cs typeface="Arial"/>
              </a:rPr>
              <a:t>radyo kanalları </a:t>
            </a:r>
            <a:r>
              <a:rPr sz="2400" spc="-120" dirty="0">
                <a:solidFill>
                  <a:prstClr val="black"/>
                </a:solidFill>
                <a:latin typeface="Arial"/>
                <a:cs typeface="Arial"/>
              </a:rPr>
              <a:t>200 </a:t>
            </a:r>
            <a:r>
              <a:rPr sz="2400" spc="-210" dirty="0">
                <a:solidFill>
                  <a:prstClr val="black"/>
                </a:solidFill>
                <a:latin typeface="Arial"/>
                <a:cs typeface="Arial"/>
              </a:rPr>
              <a:t>kHz </a:t>
            </a:r>
            <a:r>
              <a:rPr sz="2400" spc="-222" dirty="0">
                <a:solidFill>
                  <a:prstClr val="black"/>
                </a:solidFill>
                <a:latin typeface="Arial"/>
                <a:cs typeface="Arial"/>
              </a:rPr>
              <a:t>BW</a:t>
            </a:r>
            <a:r>
              <a:rPr sz="2400" spc="-74" dirty="0">
                <a:solidFill>
                  <a:prstClr val="black"/>
                </a:solidFill>
                <a:latin typeface="Arial"/>
                <a:cs typeface="Arial"/>
              </a:rPr>
              <a:t> </a:t>
            </a:r>
            <a:r>
              <a:rPr sz="2400" spc="-55" dirty="0">
                <a:solidFill>
                  <a:prstClr val="black"/>
                </a:solidFill>
                <a:latin typeface="Arial"/>
                <a:cs typeface="Arial"/>
              </a:rPr>
              <a:t>sahiptir.</a:t>
            </a:r>
            <a:endParaRPr sz="2400">
              <a:solidFill>
                <a:prstClr val="black"/>
              </a:solidFill>
              <a:latin typeface="Arial"/>
              <a:cs typeface="Arial"/>
            </a:endParaRPr>
          </a:p>
          <a:p>
            <a:pPr marL="341150" indent="-318876" defTabSz="1688165">
              <a:spcBef>
                <a:spcPts val="582"/>
              </a:spcBef>
              <a:buClr>
                <a:srgbClr val="3333CC"/>
              </a:buClr>
              <a:buSzPct val="42307"/>
              <a:buFont typeface="Wingdings"/>
              <a:buChar char=""/>
              <a:tabLst>
                <a:tab pos="342322" algn="l"/>
              </a:tabLst>
            </a:pPr>
            <a:r>
              <a:rPr sz="2400" spc="-166" dirty="0">
                <a:solidFill>
                  <a:prstClr val="black"/>
                </a:solidFill>
                <a:latin typeface="Arial"/>
                <a:cs typeface="Arial"/>
              </a:rPr>
              <a:t>FM </a:t>
            </a:r>
            <a:r>
              <a:rPr sz="2400" spc="-129" dirty="0">
                <a:solidFill>
                  <a:prstClr val="black"/>
                </a:solidFill>
                <a:latin typeface="Arial"/>
                <a:cs typeface="Arial"/>
              </a:rPr>
              <a:t>taşıyıcı </a:t>
            </a:r>
            <a:r>
              <a:rPr sz="2400" spc="-92" dirty="0">
                <a:solidFill>
                  <a:prstClr val="black"/>
                </a:solidFill>
                <a:latin typeface="Arial"/>
                <a:cs typeface="Arial"/>
              </a:rPr>
              <a:t>frekansları </a:t>
            </a:r>
            <a:r>
              <a:rPr sz="2400" spc="-111" dirty="0">
                <a:solidFill>
                  <a:prstClr val="black"/>
                </a:solidFill>
                <a:latin typeface="Arial"/>
                <a:cs typeface="Arial"/>
              </a:rPr>
              <a:t>88-108 </a:t>
            </a:r>
            <a:r>
              <a:rPr sz="2400" spc="-157" dirty="0">
                <a:solidFill>
                  <a:prstClr val="black"/>
                </a:solidFill>
                <a:latin typeface="Arial"/>
                <a:cs typeface="Arial"/>
              </a:rPr>
              <a:t>MHz</a:t>
            </a:r>
            <a:r>
              <a:rPr sz="2400" spc="-138" dirty="0">
                <a:solidFill>
                  <a:prstClr val="black"/>
                </a:solidFill>
                <a:latin typeface="Arial"/>
                <a:cs typeface="Arial"/>
              </a:rPr>
              <a:t> </a:t>
            </a:r>
            <a:r>
              <a:rPr sz="2400" spc="-111" dirty="0">
                <a:solidFill>
                  <a:prstClr val="black"/>
                </a:solidFill>
                <a:latin typeface="Arial"/>
                <a:cs typeface="Arial"/>
              </a:rPr>
              <a:t>arasındadır.</a:t>
            </a:r>
            <a:endParaRPr sz="2400">
              <a:solidFill>
                <a:prstClr val="black"/>
              </a:solidFill>
              <a:latin typeface="Arial"/>
              <a:cs typeface="Arial"/>
            </a:endParaRPr>
          </a:p>
        </p:txBody>
      </p:sp>
      <p:sp>
        <p:nvSpPr>
          <p:cNvPr id="11" name="object 11"/>
          <p:cNvSpPr txBox="1">
            <a:spLocks noGrp="1"/>
          </p:cNvSpPr>
          <p:nvPr>
            <p:ph type="title"/>
          </p:nvPr>
        </p:nvSpPr>
        <p:spPr>
          <a:xfrm>
            <a:off x="905488" y="631874"/>
            <a:ext cx="2947182" cy="421476"/>
          </a:xfrm>
          <a:prstGeom prst="rect">
            <a:avLst/>
          </a:prstGeom>
        </p:spPr>
        <p:txBody>
          <a:bodyPr vert="horz" wrap="square" lIns="0" tIns="23446" rIns="0" bIns="0" rtlCol="0">
            <a:spAutoFit/>
          </a:bodyPr>
          <a:lstStyle/>
          <a:p>
            <a:pPr marL="23447">
              <a:spcBef>
                <a:spcPts val="185"/>
              </a:spcBef>
            </a:pPr>
            <a:r>
              <a:rPr spc="-185" dirty="0"/>
              <a:t>Frekans</a:t>
            </a:r>
            <a:r>
              <a:rPr spc="-240" dirty="0"/>
              <a:t> </a:t>
            </a:r>
            <a:r>
              <a:rPr spc="-120" dirty="0"/>
              <a:t>modülasyonu</a:t>
            </a:r>
          </a:p>
        </p:txBody>
      </p:sp>
      <p:grpSp>
        <p:nvGrpSpPr>
          <p:cNvPr id="12" name="object 12"/>
          <p:cNvGrpSpPr/>
          <p:nvPr/>
        </p:nvGrpSpPr>
        <p:grpSpPr>
          <a:xfrm>
            <a:off x="-21945" y="263770"/>
            <a:ext cx="9188548" cy="6373837"/>
            <a:chOff x="-11887" y="0"/>
            <a:chExt cx="4977130" cy="3452495"/>
          </a:xfrm>
        </p:grpSpPr>
        <p:sp>
          <p:nvSpPr>
            <p:cNvPr id="13" name="object 13"/>
            <p:cNvSpPr/>
            <p:nvPr/>
          </p:nvSpPr>
          <p:spPr>
            <a:xfrm>
              <a:off x="118451" y="1735112"/>
              <a:ext cx="4732186" cy="766561"/>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4" name="object 14"/>
            <p:cNvSpPr/>
            <p:nvPr/>
          </p:nvSpPr>
          <p:spPr>
            <a:xfrm>
              <a:off x="304" y="381"/>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2101"/>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30</a:t>
            </a:r>
            <a:endParaRPr sz="923">
              <a:solidFill>
                <a:prstClr val="black"/>
              </a:solidFill>
              <a:latin typeface="Arial"/>
              <a:cs typeface="Arial"/>
            </a:endParaRPr>
          </a:p>
        </p:txBody>
      </p:sp>
      <p:sp>
        <p:nvSpPr>
          <p:cNvPr id="10" name="object 10"/>
          <p:cNvSpPr txBox="1"/>
          <p:nvPr/>
        </p:nvSpPr>
        <p:spPr>
          <a:xfrm>
            <a:off x="704790" y="1065206"/>
            <a:ext cx="4965895" cy="4278489"/>
          </a:xfrm>
          <a:prstGeom prst="rect">
            <a:avLst/>
          </a:prstGeom>
        </p:spPr>
        <p:txBody>
          <a:bodyPr vert="horz" wrap="square" lIns="0" tIns="71511" rIns="0" bIns="0" rtlCol="0">
            <a:spAutoFit/>
          </a:bodyPr>
          <a:lstStyle/>
          <a:p>
            <a:pPr marL="287223" indent="-264948" defTabSz="1688165">
              <a:spcBef>
                <a:spcPts val="563"/>
              </a:spcBef>
              <a:buClr>
                <a:srgbClr val="FF0000"/>
              </a:buClr>
              <a:buSzPct val="53846"/>
              <a:buFont typeface="Wingdings"/>
              <a:buChar char=""/>
              <a:tabLst>
                <a:tab pos="288395" algn="l"/>
              </a:tabLst>
            </a:pPr>
            <a:r>
              <a:rPr sz="2400" spc="-138" dirty="0">
                <a:solidFill>
                  <a:prstClr val="black"/>
                </a:solidFill>
                <a:latin typeface="Arial"/>
                <a:cs typeface="Arial"/>
              </a:rPr>
              <a:t>Kodlama ve </a:t>
            </a:r>
            <a:r>
              <a:rPr sz="2400" spc="-111" dirty="0">
                <a:solidFill>
                  <a:prstClr val="black"/>
                </a:solidFill>
                <a:latin typeface="Arial"/>
                <a:cs typeface="Arial"/>
              </a:rPr>
              <a:t>modülasyon</a:t>
            </a:r>
            <a:r>
              <a:rPr sz="2400" spc="-120" dirty="0">
                <a:solidFill>
                  <a:prstClr val="black"/>
                </a:solidFill>
                <a:latin typeface="Arial"/>
                <a:cs typeface="Arial"/>
              </a:rPr>
              <a:t> </a:t>
            </a:r>
            <a:r>
              <a:rPr sz="2400" spc="-46" dirty="0">
                <a:solidFill>
                  <a:prstClr val="black"/>
                </a:solidFill>
                <a:latin typeface="Arial"/>
                <a:cs typeface="Arial"/>
              </a:rPr>
              <a:t>yöntemleri</a:t>
            </a:r>
            <a:endParaRPr sz="2400">
              <a:solidFill>
                <a:prstClr val="black"/>
              </a:solidFill>
              <a:latin typeface="Arial"/>
              <a:cs typeface="Arial"/>
            </a:endParaRPr>
          </a:p>
          <a:p>
            <a:pPr marL="287223" indent="-264948" defTabSz="1688165">
              <a:spcBef>
                <a:spcPts val="369"/>
              </a:spcBef>
              <a:buClr>
                <a:srgbClr val="FF0000"/>
              </a:buClr>
              <a:buSzPct val="53846"/>
              <a:buFont typeface="Wingdings"/>
              <a:buChar char=""/>
              <a:tabLst>
                <a:tab pos="288395" algn="l"/>
              </a:tabLst>
            </a:pPr>
            <a:r>
              <a:rPr sz="2400" spc="-148" dirty="0">
                <a:solidFill>
                  <a:prstClr val="black"/>
                </a:solidFill>
                <a:latin typeface="Arial"/>
                <a:cs typeface="Arial"/>
              </a:rPr>
              <a:t>Sinyal </a:t>
            </a:r>
            <a:r>
              <a:rPr sz="2400" spc="-111" dirty="0">
                <a:solidFill>
                  <a:prstClr val="black"/>
                </a:solidFill>
                <a:latin typeface="Arial"/>
                <a:cs typeface="Arial"/>
              </a:rPr>
              <a:t>kodlama </a:t>
            </a:r>
            <a:r>
              <a:rPr sz="2400" spc="-18" dirty="0">
                <a:solidFill>
                  <a:prstClr val="black"/>
                </a:solidFill>
                <a:latin typeface="Arial"/>
                <a:cs typeface="Arial"/>
              </a:rPr>
              <a:t>kriterleri</a:t>
            </a:r>
            <a:endParaRPr sz="2400">
              <a:solidFill>
                <a:prstClr val="black"/>
              </a:solidFill>
              <a:latin typeface="Arial"/>
              <a:cs typeface="Arial"/>
            </a:endParaRPr>
          </a:p>
          <a:p>
            <a:pPr marL="287223" indent="-264948" defTabSz="1688165">
              <a:spcBef>
                <a:spcPts val="388"/>
              </a:spcBef>
              <a:buClr>
                <a:srgbClr val="FF0000"/>
              </a:buClr>
              <a:buSzPct val="53846"/>
              <a:buFont typeface="Wingdings"/>
              <a:buChar char=""/>
              <a:tabLst>
                <a:tab pos="288395" algn="l"/>
              </a:tabLst>
            </a:pPr>
            <a:r>
              <a:rPr sz="2400" spc="-194" dirty="0">
                <a:solidFill>
                  <a:prstClr val="black"/>
                </a:solidFill>
                <a:latin typeface="Arial"/>
                <a:cs typeface="Arial"/>
              </a:rPr>
              <a:t>Sayısal </a:t>
            </a:r>
            <a:r>
              <a:rPr sz="2400" spc="-55" dirty="0">
                <a:solidFill>
                  <a:prstClr val="black"/>
                </a:solidFill>
                <a:latin typeface="Arial"/>
                <a:cs typeface="Arial"/>
              </a:rPr>
              <a:t>verinin </a:t>
            </a:r>
            <a:r>
              <a:rPr sz="2400" spc="-120" dirty="0">
                <a:solidFill>
                  <a:prstClr val="black"/>
                </a:solidFill>
                <a:latin typeface="Arial"/>
                <a:cs typeface="Arial"/>
              </a:rPr>
              <a:t>analog </a:t>
            </a:r>
            <a:r>
              <a:rPr sz="2400" spc="-111" dirty="0">
                <a:solidFill>
                  <a:prstClr val="black"/>
                </a:solidFill>
                <a:latin typeface="Arial"/>
                <a:cs typeface="Arial"/>
              </a:rPr>
              <a:t>sinyal </a:t>
            </a:r>
            <a:r>
              <a:rPr sz="2400" spc="-37" dirty="0">
                <a:solidFill>
                  <a:prstClr val="black"/>
                </a:solidFill>
                <a:latin typeface="Arial"/>
                <a:cs typeface="Arial"/>
              </a:rPr>
              <a:t>ile</a:t>
            </a:r>
            <a:r>
              <a:rPr sz="2400" spc="-222" dirty="0">
                <a:solidFill>
                  <a:prstClr val="black"/>
                </a:solidFill>
                <a:latin typeface="Arial"/>
                <a:cs typeface="Arial"/>
              </a:rPr>
              <a:t> </a:t>
            </a:r>
            <a:r>
              <a:rPr sz="2400" spc="-9" dirty="0">
                <a:solidFill>
                  <a:prstClr val="black"/>
                </a:solidFill>
                <a:latin typeface="Arial"/>
                <a:cs typeface="Arial"/>
              </a:rPr>
              <a:t>iletimi</a:t>
            </a:r>
            <a:endParaRPr sz="2400">
              <a:solidFill>
                <a:prstClr val="black"/>
              </a:solidFill>
              <a:latin typeface="Arial"/>
              <a:cs typeface="Arial"/>
            </a:endParaRPr>
          </a:p>
          <a:p>
            <a:pPr marL="656509" lvl="1" indent="-213365" defTabSz="1688165">
              <a:spcBef>
                <a:spcPts val="351"/>
              </a:spcBef>
              <a:buClr>
                <a:srgbClr val="3333CC"/>
              </a:buClr>
              <a:buSzPct val="50000"/>
              <a:buFont typeface="Wingdings"/>
              <a:buChar char=""/>
              <a:tabLst>
                <a:tab pos="657681" algn="l"/>
              </a:tabLst>
            </a:pPr>
            <a:r>
              <a:rPr sz="2400" spc="-111" dirty="0">
                <a:solidFill>
                  <a:prstClr val="black"/>
                </a:solidFill>
                <a:latin typeface="Arial"/>
                <a:cs typeface="Arial"/>
              </a:rPr>
              <a:t>Genlik </a:t>
            </a:r>
            <a:r>
              <a:rPr sz="2400" spc="-102" dirty="0">
                <a:solidFill>
                  <a:prstClr val="black"/>
                </a:solidFill>
                <a:latin typeface="Arial"/>
                <a:cs typeface="Arial"/>
              </a:rPr>
              <a:t>kaydırmalı</a:t>
            </a:r>
            <a:r>
              <a:rPr sz="2400" spc="-240"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166" dirty="0">
                <a:solidFill>
                  <a:prstClr val="black"/>
                </a:solidFill>
                <a:latin typeface="Arial"/>
                <a:cs typeface="Arial"/>
              </a:rPr>
              <a:t>Frekans </a:t>
            </a:r>
            <a:r>
              <a:rPr sz="2400" spc="-102" dirty="0">
                <a:solidFill>
                  <a:prstClr val="black"/>
                </a:solidFill>
                <a:latin typeface="Arial"/>
                <a:cs typeface="Arial"/>
              </a:rPr>
              <a:t>kaydırmalı</a:t>
            </a:r>
            <a:r>
              <a:rPr sz="2400" spc="-129"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277" dirty="0">
                <a:solidFill>
                  <a:prstClr val="black"/>
                </a:solidFill>
                <a:latin typeface="Arial"/>
                <a:cs typeface="Arial"/>
              </a:rPr>
              <a:t>Faz </a:t>
            </a:r>
            <a:r>
              <a:rPr sz="2400" spc="-102" dirty="0">
                <a:solidFill>
                  <a:prstClr val="black"/>
                </a:solidFill>
                <a:latin typeface="Arial"/>
                <a:cs typeface="Arial"/>
              </a:rPr>
              <a:t>kaydırmalı</a:t>
            </a:r>
            <a:r>
              <a:rPr sz="2400" spc="28" dirty="0">
                <a:solidFill>
                  <a:prstClr val="black"/>
                </a:solidFill>
                <a:latin typeface="Arial"/>
                <a:cs typeface="Arial"/>
              </a:rPr>
              <a:t> </a:t>
            </a:r>
            <a:r>
              <a:rPr sz="2400" spc="-92" dirty="0">
                <a:solidFill>
                  <a:prstClr val="black"/>
                </a:solidFill>
                <a:latin typeface="Arial"/>
                <a:cs typeface="Arial"/>
              </a:rPr>
              <a:t>anahtarlama</a:t>
            </a:r>
            <a:endParaRPr sz="2400">
              <a:solidFill>
                <a:prstClr val="black"/>
              </a:solidFill>
              <a:latin typeface="Arial"/>
              <a:cs typeface="Arial"/>
            </a:endParaRPr>
          </a:p>
          <a:p>
            <a:pPr marL="287223" indent="-264948" defTabSz="1688165">
              <a:spcBef>
                <a:spcPts val="351"/>
              </a:spcBef>
              <a:buClr>
                <a:srgbClr val="FF0000"/>
              </a:buClr>
              <a:buSzPct val="53846"/>
              <a:buFont typeface="Wingdings"/>
              <a:buChar char=""/>
              <a:tabLst>
                <a:tab pos="288395" algn="l"/>
              </a:tabLst>
            </a:pPr>
            <a:r>
              <a:rPr sz="2400" spc="-138" dirty="0">
                <a:solidFill>
                  <a:prstClr val="black"/>
                </a:solidFill>
                <a:latin typeface="Arial"/>
                <a:cs typeface="Arial"/>
              </a:rPr>
              <a:t>Analog </a:t>
            </a:r>
            <a:r>
              <a:rPr sz="2400" spc="-55" dirty="0">
                <a:solidFill>
                  <a:prstClr val="black"/>
                </a:solidFill>
                <a:latin typeface="Arial"/>
                <a:cs typeface="Arial"/>
              </a:rPr>
              <a:t>verinin </a:t>
            </a:r>
            <a:r>
              <a:rPr sz="2400" spc="-129" dirty="0">
                <a:solidFill>
                  <a:prstClr val="black"/>
                </a:solidFill>
                <a:latin typeface="Arial"/>
                <a:cs typeface="Arial"/>
              </a:rPr>
              <a:t>analog </a:t>
            </a:r>
            <a:r>
              <a:rPr sz="2400" spc="-111" dirty="0">
                <a:solidFill>
                  <a:prstClr val="black"/>
                </a:solidFill>
                <a:latin typeface="Arial"/>
                <a:cs typeface="Arial"/>
              </a:rPr>
              <a:t>sinyal </a:t>
            </a:r>
            <a:r>
              <a:rPr sz="2400" spc="-46" dirty="0">
                <a:solidFill>
                  <a:prstClr val="black"/>
                </a:solidFill>
                <a:latin typeface="Arial"/>
                <a:cs typeface="Arial"/>
              </a:rPr>
              <a:t>ile</a:t>
            </a:r>
            <a:r>
              <a:rPr sz="2400" spc="-166" dirty="0">
                <a:solidFill>
                  <a:prstClr val="black"/>
                </a:solidFill>
                <a:latin typeface="Arial"/>
                <a:cs typeface="Arial"/>
              </a:rPr>
              <a:t> </a:t>
            </a:r>
            <a:r>
              <a:rPr sz="2400" spc="-9" dirty="0">
                <a:solidFill>
                  <a:prstClr val="black"/>
                </a:solidFill>
                <a:latin typeface="Arial"/>
                <a:cs typeface="Arial"/>
              </a:rPr>
              <a:t>iletimi</a:t>
            </a:r>
            <a:endParaRPr sz="2400">
              <a:solidFill>
                <a:prstClr val="black"/>
              </a:solidFill>
              <a:latin typeface="Arial"/>
              <a:cs typeface="Arial"/>
            </a:endParaRPr>
          </a:p>
          <a:p>
            <a:pPr marL="656509" lvl="1" indent="-213365" defTabSz="1688165">
              <a:spcBef>
                <a:spcPts val="377"/>
              </a:spcBef>
              <a:buClr>
                <a:srgbClr val="3333CC"/>
              </a:buClr>
              <a:buSzPct val="50000"/>
              <a:buFont typeface="Wingdings"/>
              <a:buChar char=""/>
              <a:tabLst>
                <a:tab pos="657681" algn="l"/>
              </a:tabLst>
            </a:pPr>
            <a:r>
              <a:rPr sz="2400" spc="-111" dirty="0">
                <a:solidFill>
                  <a:prstClr val="black"/>
                </a:solidFill>
                <a:latin typeface="Arial"/>
                <a:cs typeface="Arial"/>
              </a:rPr>
              <a:t>Genlik</a:t>
            </a:r>
            <a:r>
              <a:rPr sz="2400" spc="-138"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a:p>
            <a:pPr marL="656509" lvl="1" indent="-213365" defTabSz="1688165">
              <a:spcBef>
                <a:spcPts val="572"/>
              </a:spcBef>
              <a:buClr>
                <a:srgbClr val="3333CC"/>
              </a:buClr>
              <a:buSzPct val="50000"/>
              <a:buFont typeface="Wingdings"/>
              <a:buChar char=""/>
              <a:tabLst>
                <a:tab pos="657681" algn="l"/>
              </a:tabLst>
            </a:pPr>
            <a:r>
              <a:rPr sz="2400" spc="-166" dirty="0">
                <a:solidFill>
                  <a:prstClr val="black"/>
                </a:solidFill>
                <a:latin typeface="Arial"/>
                <a:cs typeface="Arial"/>
              </a:rPr>
              <a:t>Frekans</a:t>
            </a:r>
            <a:r>
              <a:rPr sz="2400" spc="-157" dirty="0">
                <a:solidFill>
                  <a:prstClr val="black"/>
                </a:solidFill>
                <a:latin typeface="Arial"/>
                <a:cs typeface="Arial"/>
              </a:rPr>
              <a:t> </a:t>
            </a:r>
            <a:r>
              <a:rPr sz="2400" spc="-111" dirty="0">
                <a:solidFill>
                  <a:prstClr val="black"/>
                </a:solidFill>
                <a:latin typeface="Arial"/>
                <a:cs typeface="Arial"/>
              </a:rPr>
              <a:t>modülasyonu</a:t>
            </a:r>
            <a:endParaRPr sz="2400">
              <a:solidFill>
                <a:prstClr val="black"/>
              </a:solidFill>
              <a:latin typeface="Arial"/>
              <a:cs typeface="Arial"/>
            </a:endParaRPr>
          </a:p>
          <a:p>
            <a:pPr marL="656509" lvl="1" indent="-213365" defTabSz="1688165">
              <a:spcBef>
                <a:spcPts val="582"/>
              </a:spcBef>
              <a:buClr>
                <a:srgbClr val="3333CC"/>
              </a:buClr>
              <a:buSzPct val="50000"/>
              <a:buFont typeface="Wingdings"/>
              <a:buChar char=""/>
              <a:tabLst>
                <a:tab pos="657681" algn="l"/>
              </a:tabLst>
            </a:pPr>
            <a:r>
              <a:rPr sz="2400" spc="-277" dirty="0">
                <a:solidFill>
                  <a:srgbClr val="FF0000"/>
                </a:solidFill>
                <a:latin typeface="Arial"/>
                <a:cs typeface="Arial"/>
              </a:rPr>
              <a:t>Faz</a:t>
            </a:r>
            <a:r>
              <a:rPr sz="2400" spc="-157" dirty="0">
                <a:solidFill>
                  <a:srgbClr val="FF0000"/>
                </a:solidFill>
                <a:latin typeface="Arial"/>
                <a:cs typeface="Arial"/>
              </a:rPr>
              <a:t> </a:t>
            </a:r>
            <a:r>
              <a:rPr sz="2400" spc="-111" dirty="0">
                <a:solidFill>
                  <a:srgbClr val="FF0000"/>
                </a:solidFill>
                <a:latin typeface="Arial"/>
                <a:cs typeface="Arial"/>
              </a:rPr>
              <a:t>modülasyonu</a:t>
            </a:r>
            <a:endParaRPr sz="2400">
              <a:solidFill>
                <a:prstClr val="black"/>
              </a:solidFill>
              <a:latin typeface="Arial"/>
              <a:cs typeface="Arial"/>
            </a:endParaRPr>
          </a:p>
        </p:txBody>
      </p:sp>
      <p:sp>
        <p:nvSpPr>
          <p:cNvPr id="11" name="object 11"/>
          <p:cNvSpPr txBox="1">
            <a:spLocks noGrp="1"/>
          </p:cNvSpPr>
          <p:nvPr>
            <p:ph type="title"/>
          </p:nvPr>
        </p:nvSpPr>
        <p:spPr>
          <a:xfrm>
            <a:off x="1671673" y="1002325"/>
            <a:ext cx="3326465" cy="422660"/>
          </a:xfrm>
          <a:prstGeom prst="rect">
            <a:avLst/>
          </a:prstGeom>
        </p:spPr>
        <p:txBody>
          <a:bodyPr vert="horz" wrap="square" lIns="0" tIns="24618" rIns="0" bIns="0" rtlCol="0">
            <a:spAutoFit/>
          </a:bodyPr>
          <a:lstStyle/>
          <a:p>
            <a:pPr marL="23447">
              <a:spcBef>
                <a:spcPts val="194"/>
              </a:spcBef>
            </a:pPr>
            <a:r>
              <a:rPr spc="-185" dirty="0"/>
              <a:t>Ders</a:t>
            </a:r>
            <a:r>
              <a:rPr spc="-277" dirty="0"/>
              <a:t> </a:t>
            </a:r>
            <a:r>
              <a:rPr spc="-92" dirty="0"/>
              <a:t>konuları</a:t>
            </a:r>
          </a:p>
        </p:txBody>
      </p:sp>
      <p:sp>
        <p:nvSpPr>
          <p:cNvPr id="12" name="object 12"/>
          <p:cNvSpPr/>
          <p:nvPr/>
        </p:nvSpPr>
        <p:spPr>
          <a:xfrm>
            <a:off x="562" y="265552"/>
            <a:ext cx="9142828" cy="6328115"/>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500" y="781062"/>
            <a:ext cx="8542606" cy="485335"/>
            <a:chOff x="69062" y="280200"/>
            <a:chExt cx="4627245" cy="262890"/>
          </a:xfrm>
        </p:grpSpPr>
        <p:sp>
          <p:nvSpPr>
            <p:cNvPr id="3" name="object 3"/>
            <p:cNvSpPr/>
            <p:nvPr/>
          </p:nvSpPr>
          <p:spPr>
            <a:xfrm>
              <a:off x="433323" y="291274"/>
              <a:ext cx="177800" cy="119062"/>
            </a:xfrm>
            <a:prstGeom prst="rect">
              <a:avLst/>
            </a:prstGeom>
            <a:blipFill>
              <a:blip r:embed="rId2"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4" name="object 4"/>
            <p:cNvSpPr/>
            <p:nvPr/>
          </p:nvSpPr>
          <p:spPr>
            <a:xfrm>
              <a:off x="292861" y="410400"/>
              <a:ext cx="229870" cy="119380"/>
            </a:xfrm>
            <a:custGeom>
              <a:avLst/>
              <a:gdLst/>
              <a:ahLst/>
              <a:cxnLst/>
              <a:rect l="l" t="t" r="r" b="b"/>
              <a:pathLst>
                <a:path w="229870" h="119379">
                  <a:moveTo>
                    <a:pt x="229387" y="0"/>
                  </a:moveTo>
                  <a:lnTo>
                    <a:pt x="0" y="0"/>
                  </a:lnTo>
                  <a:lnTo>
                    <a:pt x="0" y="119062"/>
                  </a:lnTo>
                  <a:lnTo>
                    <a:pt x="229387" y="119062"/>
                  </a:lnTo>
                  <a:lnTo>
                    <a:pt x="229387" y="0"/>
                  </a:lnTo>
                  <a:close/>
                </a:path>
              </a:pathLst>
            </a:custGeom>
            <a:solidFill>
              <a:srgbClr val="3333CC"/>
            </a:solidFill>
          </p:spPr>
          <p:txBody>
            <a:bodyPr wrap="square" lIns="0" tIns="0" rIns="0" bIns="0" rtlCol="0"/>
            <a:lstStyle/>
            <a:p>
              <a:pPr defTabSz="1688165"/>
              <a:endParaRPr sz="3323">
                <a:solidFill>
                  <a:prstClr val="black"/>
                </a:solidFill>
                <a:latin typeface="Calibri"/>
              </a:endParaRPr>
            </a:p>
          </p:txBody>
        </p:sp>
        <p:sp>
          <p:nvSpPr>
            <p:cNvPr id="5" name="object 5"/>
            <p:cNvSpPr/>
            <p:nvPr/>
          </p:nvSpPr>
          <p:spPr>
            <a:xfrm>
              <a:off x="493648" y="410400"/>
              <a:ext cx="199237" cy="119062"/>
            </a:xfrm>
            <a:prstGeom prst="rect">
              <a:avLst/>
            </a:prstGeom>
            <a:blipFill>
              <a:blip r:embed="rId3"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6" name="object 6"/>
            <p:cNvSpPr/>
            <p:nvPr/>
          </p:nvSpPr>
          <p:spPr>
            <a:xfrm>
              <a:off x="69062" y="375475"/>
              <a:ext cx="303212" cy="119062"/>
            </a:xfrm>
            <a:prstGeom prst="rect">
              <a:avLst/>
            </a:prstGeom>
            <a:blipFill>
              <a:blip r:embed="rId4"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7" name="object 7"/>
            <p:cNvSpPr/>
            <p:nvPr/>
          </p:nvSpPr>
          <p:spPr>
            <a:xfrm>
              <a:off x="412749" y="280200"/>
              <a:ext cx="17780" cy="262890"/>
            </a:xfrm>
            <a:custGeom>
              <a:avLst/>
              <a:gdLst/>
              <a:ahLst/>
              <a:cxnLst/>
              <a:rect l="l" t="t" r="r" b="b"/>
              <a:pathLst>
                <a:path w="17779" h="262890">
                  <a:moveTo>
                    <a:pt x="17462" y="0"/>
                  </a:moveTo>
                  <a:lnTo>
                    <a:pt x="0" y="0"/>
                  </a:lnTo>
                  <a:lnTo>
                    <a:pt x="0" y="262724"/>
                  </a:lnTo>
                  <a:lnTo>
                    <a:pt x="17462" y="262724"/>
                  </a:lnTo>
                  <a:lnTo>
                    <a:pt x="17462" y="0"/>
                  </a:lnTo>
                  <a:close/>
                </a:path>
              </a:pathLst>
            </a:custGeom>
            <a:solidFill>
              <a:srgbClr val="1C1C1C"/>
            </a:solidFill>
          </p:spPr>
          <p:txBody>
            <a:bodyPr wrap="square" lIns="0" tIns="0" rIns="0" bIns="0" rtlCol="0"/>
            <a:lstStyle/>
            <a:p>
              <a:pPr defTabSz="1688165"/>
              <a:endParaRPr sz="3323">
                <a:solidFill>
                  <a:prstClr val="black"/>
                </a:solidFill>
                <a:latin typeface="Calibri"/>
              </a:endParaRPr>
            </a:p>
          </p:txBody>
        </p:sp>
        <p:sp>
          <p:nvSpPr>
            <p:cNvPr id="8" name="object 8"/>
            <p:cNvSpPr/>
            <p:nvPr/>
          </p:nvSpPr>
          <p:spPr>
            <a:xfrm>
              <a:off x="239648" y="464312"/>
              <a:ext cx="4456176" cy="15875"/>
            </a:xfrm>
            <a:prstGeom prst="rect">
              <a:avLst/>
            </a:prstGeom>
            <a:blipFill>
              <a:blip r:embed="rId5" cstate="print"/>
              <a:stretch>
                <a:fillRect/>
              </a:stretch>
            </a:blipFill>
          </p:spPr>
          <p:txBody>
            <a:bodyPr wrap="square" lIns="0" tIns="0" rIns="0" bIns="0" rtlCol="0"/>
            <a:lstStyle/>
            <a:p>
              <a:pPr defTabSz="1688165"/>
              <a:endParaRPr sz="3323">
                <a:solidFill>
                  <a:prstClr val="black"/>
                </a:solidFill>
                <a:latin typeface="Calibri"/>
              </a:endParaRPr>
            </a:p>
          </p:txBody>
        </p:sp>
      </p:grpSp>
      <p:sp>
        <p:nvSpPr>
          <p:cNvPr id="9" name="object 9"/>
          <p:cNvSpPr txBox="1"/>
          <p:nvPr/>
        </p:nvSpPr>
        <p:spPr>
          <a:xfrm>
            <a:off x="8982223" y="6410883"/>
            <a:ext cx="165295" cy="166885"/>
          </a:xfrm>
          <a:prstGeom prst="rect">
            <a:avLst/>
          </a:prstGeom>
        </p:spPr>
        <p:txBody>
          <a:bodyPr vert="horz" wrap="square" lIns="0" tIns="24618" rIns="0" bIns="0" rtlCol="0">
            <a:spAutoFit/>
          </a:bodyPr>
          <a:lstStyle/>
          <a:p>
            <a:pPr marL="23447" defTabSz="1688165">
              <a:spcBef>
                <a:spcPts val="194"/>
              </a:spcBef>
            </a:pPr>
            <a:r>
              <a:rPr sz="923" spc="-55" dirty="0">
                <a:solidFill>
                  <a:srgbClr val="808080"/>
                </a:solidFill>
                <a:latin typeface="Arial"/>
                <a:cs typeface="Arial"/>
              </a:rPr>
              <a:t>31</a:t>
            </a:r>
            <a:endParaRPr sz="923">
              <a:solidFill>
                <a:prstClr val="black"/>
              </a:solidFill>
              <a:latin typeface="Arial"/>
              <a:cs typeface="Arial"/>
            </a:endParaRPr>
          </a:p>
        </p:txBody>
      </p:sp>
      <p:sp>
        <p:nvSpPr>
          <p:cNvPr id="10" name="object 10"/>
          <p:cNvSpPr txBox="1"/>
          <p:nvPr/>
        </p:nvSpPr>
        <p:spPr>
          <a:xfrm>
            <a:off x="61521" y="1109052"/>
            <a:ext cx="9081868" cy="815211"/>
          </a:xfrm>
          <a:prstGeom prst="rect">
            <a:avLst/>
          </a:prstGeom>
        </p:spPr>
        <p:txBody>
          <a:bodyPr vert="horz" wrap="square" lIns="0" tIns="96127" rIns="0" bIns="0" rtlCol="0">
            <a:spAutoFit/>
          </a:bodyPr>
          <a:lstStyle/>
          <a:p>
            <a:pPr marL="341150" indent="-318876" defTabSz="1688165">
              <a:spcBef>
                <a:spcPts val="755"/>
              </a:spcBef>
              <a:buClr>
                <a:srgbClr val="3333CC"/>
              </a:buClr>
              <a:buSzPct val="42307"/>
              <a:buFont typeface="Wingdings"/>
              <a:buChar char=""/>
              <a:tabLst>
                <a:tab pos="342322" algn="l"/>
              </a:tabLst>
            </a:pPr>
            <a:r>
              <a:rPr lang="en-US" sz="2000" spc="-185" dirty="0">
                <a:solidFill>
                  <a:prstClr val="black"/>
                </a:solidFill>
                <a:latin typeface="Arial"/>
                <a:cs typeface="Arial"/>
              </a:rPr>
              <a:t>The phase of the carrier signal is changed according to the amplitude of the modulating signal.</a:t>
            </a:r>
          </a:p>
          <a:p>
            <a:pPr marL="341150" indent="-318876" defTabSz="1688165">
              <a:spcBef>
                <a:spcPts val="755"/>
              </a:spcBef>
              <a:buClr>
                <a:srgbClr val="3333CC"/>
              </a:buClr>
              <a:buSzPct val="42307"/>
              <a:buFont typeface="Wingdings"/>
              <a:buChar char=""/>
              <a:tabLst>
                <a:tab pos="342322" algn="l"/>
              </a:tabLst>
            </a:pPr>
            <a:r>
              <a:rPr lang="en-US" sz="2000" spc="-185" dirty="0">
                <a:solidFill>
                  <a:prstClr val="black"/>
                </a:solidFill>
                <a:latin typeface="Arial"/>
                <a:cs typeface="Arial"/>
              </a:rPr>
              <a:t>BW for PM is the same as FM.</a:t>
            </a:r>
            <a:endParaRPr sz="2000" dirty="0">
              <a:solidFill>
                <a:prstClr val="black"/>
              </a:solidFill>
              <a:latin typeface="Arial"/>
              <a:cs typeface="Arial"/>
            </a:endParaRPr>
          </a:p>
        </p:txBody>
      </p:sp>
      <p:sp>
        <p:nvSpPr>
          <p:cNvPr id="11" name="object 11"/>
          <p:cNvSpPr txBox="1">
            <a:spLocks noGrp="1"/>
          </p:cNvSpPr>
          <p:nvPr>
            <p:ph type="title"/>
          </p:nvPr>
        </p:nvSpPr>
        <p:spPr>
          <a:xfrm>
            <a:off x="905490" y="631874"/>
            <a:ext cx="2350477" cy="421476"/>
          </a:xfrm>
          <a:prstGeom prst="rect">
            <a:avLst/>
          </a:prstGeom>
        </p:spPr>
        <p:txBody>
          <a:bodyPr vert="horz" wrap="square" lIns="0" tIns="23446" rIns="0" bIns="0" rtlCol="0">
            <a:spAutoFit/>
          </a:bodyPr>
          <a:lstStyle/>
          <a:p>
            <a:pPr marL="23447">
              <a:spcBef>
                <a:spcPts val="185"/>
              </a:spcBef>
            </a:pPr>
            <a:r>
              <a:rPr spc="-314" dirty="0"/>
              <a:t>Faz</a:t>
            </a:r>
            <a:r>
              <a:rPr spc="-240" dirty="0"/>
              <a:t> </a:t>
            </a:r>
            <a:r>
              <a:rPr spc="-120" dirty="0"/>
              <a:t>modülasyonu</a:t>
            </a:r>
          </a:p>
        </p:txBody>
      </p:sp>
      <p:grpSp>
        <p:nvGrpSpPr>
          <p:cNvPr id="12" name="object 12"/>
          <p:cNvGrpSpPr/>
          <p:nvPr/>
        </p:nvGrpSpPr>
        <p:grpSpPr>
          <a:xfrm>
            <a:off x="-21945" y="263770"/>
            <a:ext cx="9188548" cy="6373837"/>
            <a:chOff x="-11887" y="0"/>
            <a:chExt cx="4977130" cy="3452495"/>
          </a:xfrm>
        </p:grpSpPr>
        <p:sp>
          <p:nvSpPr>
            <p:cNvPr id="13" name="object 13"/>
            <p:cNvSpPr/>
            <p:nvPr/>
          </p:nvSpPr>
          <p:spPr>
            <a:xfrm>
              <a:off x="121996" y="1036955"/>
              <a:ext cx="4655312" cy="2302637"/>
            </a:xfrm>
            <a:prstGeom prst="rect">
              <a:avLst/>
            </a:prstGeom>
            <a:blipFill>
              <a:blip r:embed="rId6" cstate="print"/>
              <a:stretch>
                <a:fillRect/>
              </a:stretch>
            </a:blipFill>
          </p:spPr>
          <p:txBody>
            <a:bodyPr wrap="square" lIns="0" tIns="0" rIns="0" bIns="0" rtlCol="0"/>
            <a:lstStyle/>
            <a:p>
              <a:pPr defTabSz="1688165"/>
              <a:endParaRPr sz="3323">
                <a:solidFill>
                  <a:prstClr val="black"/>
                </a:solidFill>
                <a:latin typeface="Calibri"/>
              </a:endParaRPr>
            </a:p>
          </p:txBody>
        </p:sp>
        <p:sp>
          <p:nvSpPr>
            <p:cNvPr id="14" name="object 14"/>
            <p:cNvSpPr/>
            <p:nvPr/>
          </p:nvSpPr>
          <p:spPr>
            <a:xfrm>
              <a:off x="304" y="381"/>
              <a:ext cx="4952365" cy="3427729"/>
            </a:xfrm>
            <a:custGeom>
              <a:avLst/>
              <a:gdLst/>
              <a:ahLst/>
              <a:cxnLst/>
              <a:rect l="l" t="t" r="r" b="b"/>
              <a:pathLst>
                <a:path w="4952365" h="3427729">
                  <a:moveTo>
                    <a:pt x="0" y="3427729"/>
                  </a:moveTo>
                  <a:lnTo>
                    <a:pt x="4952365" y="3427729"/>
                  </a:lnTo>
                  <a:lnTo>
                    <a:pt x="4952365" y="0"/>
                  </a:lnTo>
                  <a:lnTo>
                    <a:pt x="0" y="0"/>
                  </a:lnTo>
                  <a:lnTo>
                    <a:pt x="0" y="3427729"/>
                  </a:lnTo>
                  <a:close/>
                </a:path>
              </a:pathLst>
            </a:custGeom>
            <a:ln w="24384">
              <a:solidFill>
                <a:srgbClr val="000000"/>
              </a:solidFill>
            </a:ln>
          </p:spPr>
          <p:txBody>
            <a:bodyPr wrap="square" lIns="0" tIns="0" rIns="0" bIns="0" rtlCol="0"/>
            <a:lstStyle/>
            <a:p>
              <a:pPr defTabSz="1688165"/>
              <a:endParaRPr sz="3323">
                <a:solidFill>
                  <a:prstClr val="black"/>
                </a:solidFill>
                <a:latin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01B4C293-8D2E-4F44-9288-909E74B5E293}"/>
              </a:ext>
            </a:extLst>
          </p:cNvPr>
          <p:cNvPicPr>
            <a:picLocks noGrp="1" noChangeAspect="1"/>
          </p:cNvPicPr>
          <p:nvPr>
            <p:ph type="pic" idx="1"/>
          </p:nvPr>
        </p:nvPicPr>
        <p:blipFill rotWithShape="1">
          <a:blip r:embed="rId2"/>
          <a:stretch/>
        </p:blipFill>
        <p:spPr>
          <a:xfrm>
            <a:off x="219364" y="814618"/>
            <a:ext cx="8705272" cy="4374399"/>
          </a:xfrm>
          <a:noFill/>
        </p:spPr>
      </p:pic>
      <p:sp>
        <p:nvSpPr>
          <p:cNvPr id="12" name="Text Placeholder 3">
            <a:extLst>
              <a:ext uri="{FF2B5EF4-FFF2-40B4-BE49-F238E27FC236}">
                <a16:creationId xmlns:a16="http://schemas.microsoft.com/office/drawing/2014/main" id="{668C5487-50EB-9A8A-1CE6-9E6907ECD985}"/>
              </a:ext>
            </a:extLst>
          </p:cNvPr>
          <p:cNvSpPr>
            <a:spLocks noGrp="1"/>
          </p:cNvSpPr>
          <p:nvPr>
            <p:ph type="body" sz="half" idx="2"/>
          </p:nvPr>
        </p:nvSpPr>
        <p:spPr>
          <a:xfrm>
            <a:off x="461818" y="6356349"/>
            <a:ext cx="5225473" cy="365125"/>
          </a:xfrm>
        </p:spPr>
        <p:txBody>
          <a:bodyPr/>
          <a:lstStyle/>
          <a:p>
            <a:endParaRPr lang="en-US"/>
          </a:p>
        </p:txBody>
      </p:sp>
    </p:spTree>
    <p:extLst>
      <p:ext uri="{BB962C8B-B14F-4D97-AF65-F5344CB8AC3E}">
        <p14:creationId xmlns:p14="http://schemas.microsoft.com/office/powerpoint/2010/main" val="33845760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normAutofit fontScale="90000"/>
          </a:bodyPr>
          <a:lstStyle/>
          <a:p>
            <a:r>
              <a:rPr lang="en-US" dirty="0"/>
              <a:t>Basic Digital Modulation Techniques</a:t>
            </a:r>
          </a:p>
        </p:txBody>
      </p:sp>
      <p:sp>
        <p:nvSpPr>
          <p:cNvPr id="192515" name="Rectangle 3"/>
          <p:cNvSpPr>
            <a:spLocks noGrp="1" noChangeArrowheads="1"/>
          </p:cNvSpPr>
          <p:nvPr>
            <p:ph idx="1"/>
          </p:nvPr>
        </p:nvSpPr>
        <p:spPr>
          <a:xfrm>
            <a:off x="457199" y="1600200"/>
            <a:ext cx="8490857" cy="4525963"/>
          </a:xfrm>
        </p:spPr>
        <p:txBody>
          <a:bodyPr>
            <a:normAutofit fontScale="85000" lnSpcReduction="10000"/>
          </a:bodyPr>
          <a:lstStyle/>
          <a:p>
            <a:r>
              <a:rPr lang="en-US" dirty="0"/>
              <a:t>The basis for analog signals is a continuous constant-frequency signal known as the carrier signal.</a:t>
            </a:r>
          </a:p>
          <a:p>
            <a:endParaRPr lang="en-US" dirty="0"/>
          </a:p>
          <a:p>
            <a:endParaRPr lang="en-US" dirty="0"/>
          </a:p>
          <a:p>
            <a:r>
              <a:rPr lang="en-US" dirty="0"/>
              <a:t>Data is transmitted using a carrier signal by modulation. </a:t>
            </a:r>
          </a:p>
          <a:p>
            <a:endParaRPr lang="en-US" dirty="0"/>
          </a:p>
          <a:p>
            <a:r>
              <a:rPr lang="en-US" dirty="0"/>
              <a:t>All modulation techniques involve sending information by changing one or more of the three fundamental frequency domain parameters: amplitude, frequency, and phase.</a:t>
            </a:r>
          </a:p>
          <a:p>
            <a:endParaRPr lang="en-US" dirty="0"/>
          </a:p>
          <a:p>
            <a:pPr marL="0" indent="0">
              <a:buNone/>
            </a:pPr>
            <a:endParaRPr lang="en-US" dirty="0"/>
          </a:p>
        </p:txBody>
      </p:sp>
      <p:sp>
        <p:nvSpPr>
          <p:cNvPr id="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50</a:t>
            </a:fld>
            <a:endParaRPr lang="en-US" sz="1200" dirty="0">
              <a:latin typeface="Times New Roman"/>
              <a:cs typeface="Times New Roman"/>
            </a:endParaRPr>
          </a:p>
        </p:txBody>
      </p:sp>
      <p:pic>
        <p:nvPicPr>
          <p:cNvPr id="2" name="Picture 1">
            <a:extLst>
              <a:ext uri="{FF2B5EF4-FFF2-40B4-BE49-F238E27FC236}">
                <a16:creationId xmlns:a16="http://schemas.microsoft.com/office/drawing/2014/main" id="{47FD3C85-F33A-4478-87BE-8814D3273D14}"/>
              </a:ext>
            </a:extLst>
          </p:cNvPr>
          <p:cNvPicPr>
            <a:picLocks noChangeAspect="1"/>
          </p:cNvPicPr>
          <p:nvPr/>
        </p:nvPicPr>
        <p:blipFill>
          <a:blip r:embed="rId3"/>
          <a:stretch>
            <a:fillRect/>
          </a:stretch>
        </p:blipFill>
        <p:spPr>
          <a:xfrm>
            <a:off x="3286125" y="2535395"/>
            <a:ext cx="2571750" cy="504825"/>
          </a:xfrm>
          <a:prstGeom prst="rect">
            <a:avLst/>
          </a:prstGeom>
        </p:spPr>
      </p:pic>
    </p:spTree>
    <p:extLst>
      <p:ext uri="{BB962C8B-B14F-4D97-AF65-F5344CB8AC3E}">
        <p14:creationId xmlns:p14="http://schemas.microsoft.com/office/powerpoint/2010/main" val="376181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normAutofit fontScale="90000"/>
          </a:bodyPr>
          <a:lstStyle/>
          <a:p>
            <a:r>
              <a:rPr lang="en-US" dirty="0"/>
              <a:t>Basic Digital Modulation Techniques</a:t>
            </a:r>
          </a:p>
        </p:txBody>
      </p:sp>
      <p:sp>
        <p:nvSpPr>
          <p:cNvPr id="192515" name="Rectangle 3"/>
          <p:cNvSpPr>
            <a:spLocks noGrp="1" noChangeArrowheads="1"/>
          </p:cNvSpPr>
          <p:nvPr>
            <p:ph idx="1"/>
          </p:nvPr>
        </p:nvSpPr>
        <p:spPr/>
        <p:txBody>
          <a:bodyPr>
            <a:normAutofit fontScale="85000" lnSpcReduction="20000"/>
          </a:bodyPr>
          <a:lstStyle/>
          <a:p>
            <a:r>
              <a:rPr lang="tr-TR" sz="2800" dirty="0"/>
              <a:t>Sayısal radyo sistemini klasik AM, FM ya da PM radyo sisteminden ayıran özellik, sayısal radyo sisteminde modüle edici ve </a:t>
            </a:r>
            <a:r>
              <a:rPr lang="tr-TR" sz="2800" dirty="0" err="1"/>
              <a:t>demodüle</a:t>
            </a:r>
            <a:r>
              <a:rPr lang="tr-TR" sz="2800" dirty="0"/>
              <a:t> edilmiş sinyallerin, analog dalga biçimleri değil, sayısal darbeler olmalarıdır. Temel olarak, sayısal radyo sistemlerinde kullanılan sayısal modülasyon teknikleri aşağıdaki gibidir. </a:t>
            </a:r>
          </a:p>
          <a:p>
            <a:r>
              <a:rPr lang="en-US" dirty="0"/>
              <a:t>Digital data to analog signal</a:t>
            </a:r>
          </a:p>
          <a:p>
            <a:pPr lvl="1"/>
            <a:r>
              <a:rPr lang="en-US" dirty="0"/>
              <a:t>Amplitude-shift keying (ASK) </a:t>
            </a:r>
            <a:r>
              <a:rPr lang="en-US" sz="2400" dirty="0" err="1">
                <a:solidFill>
                  <a:srgbClr val="FF0000"/>
                </a:solidFill>
              </a:rPr>
              <a:t>Genlik</a:t>
            </a:r>
            <a:r>
              <a:rPr lang="en-US" sz="2400" dirty="0">
                <a:solidFill>
                  <a:srgbClr val="FF0000"/>
                </a:solidFill>
              </a:rPr>
              <a:t> </a:t>
            </a:r>
            <a:r>
              <a:rPr lang="en-US" sz="2400" dirty="0" err="1">
                <a:solidFill>
                  <a:srgbClr val="FF0000"/>
                </a:solidFill>
              </a:rPr>
              <a:t>kaydırmalı</a:t>
            </a:r>
            <a:r>
              <a:rPr lang="en-US" sz="2400" dirty="0">
                <a:solidFill>
                  <a:srgbClr val="FF0000"/>
                </a:solidFill>
              </a:rPr>
              <a:t> </a:t>
            </a:r>
            <a:r>
              <a:rPr lang="en-US" sz="2400" dirty="0" err="1">
                <a:solidFill>
                  <a:srgbClr val="FF0000"/>
                </a:solidFill>
              </a:rPr>
              <a:t>anahtarlama</a:t>
            </a:r>
            <a:endParaRPr lang="en-US" dirty="0">
              <a:solidFill>
                <a:srgbClr val="FF0000"/>
              </a:solidFill>
            </a:endParaRPr>
          </a:p>
          <a:p>
            <a:pPr lvl="2"/>
            <a:r>
              <a:rPr lang="en-US" dirty="0"/>
              <a:t>Amplitude difference of carrier frequency</a:t>
            </a:r>
          </a:p>
          <a:p>
            <a:pPr lvl="1"/>
            <a:r>
              <a:rPr lang="en-US" dirty="0"/>
              <a:t>Frequency-shift keying (FSK) </a:t>
            </a:r>
            <a:r>
              <a:rPr lang="en-US" sz="2400" dirty="0" err="1">
                <a:solidFill>
                  <a:srgbClr val="FF0000"/>
                </a:solidFill>
              </a:rPr>
              <a:t>Frekans</a:t>
            </a:r>
            <a:r>
              <a:rPr lang="en-US" sz="2400" dirty="0">
                <a:solidFill>
                  <a:srgbClr val="FF0000"/>
                </a:solidFill>
              </a:rPr>
              <a:t> </a:t>
            </a:r>
            <a:r>
              <a:rPr lang="en-US" sz="2400" dirty="0" err="1">
                <a:solidFill>
                  <a:srgbClr val="FF0000"/>
                </a:solidFill>
              </a:rPr>
              <a:t>kaydırmalı</a:t>
            </a:r>
            <a:r>
              <a:rPr lang="en-US" sz="2400" dirty="0">
                <a:solidFill>
                  <a:srgbClr val="FF0000"/>
                </a:solidFill>
              </a:rPr>
              <a:t> </a:t>
            </a:r>
            <a:r>
              <a:rPr lang="en-US" sz="2400" dirty="0" err="1">
                <a:solidFill>
                  <a:srgbClr val="FF0000"/>
                </a:solidFill>
              </a:rPr>
              <a:t>anahtarlama</a:t>
            </a:r>
            <a:endParaRPr lang="en-US" dirty="0">
              <a:solidFill>
                <a:srgbClr val="FF0000"/>
              </a:solidFill>
            </a:endParaRPr>
          </a:p>
          <a:p>
            <a:pPr lvl="2"/>
            <a:r>
              <a:rPr lang="en-US" dirty="0"/>
              <a:t>Frequency difference near carrier frequency</a:t>
            </a:r>
          </a:p>
          <a:p>
            <a:pPr lvl="1"/>
            <a:r>
              <a:rPr lang="en-US" dirty="0"/>
              <a:t>Phase-shift keying (PSK) </a:t>
            </a:r>
            <a:r>
              <a:rPr lang="en-US" sz="2400" dirty="0" err="1">
                <a:solidFill>
                  <a:srgbClr val="FF0000"/>
                </a:solidFill>
              </a:rPr>
              <a:t>Faz</a:t>
            </a:r>
            <a:r>
              <a:rPr lang="en-US" sz="2400" dirty="0">
                <a:solidFill>
                  <a:srgbClr val="FF0000"/>
                </a:solidFill>
              </a:rPr>
              <a:t> </a:t>
            </a:r>
            <a:r>
              <a:rPr lang="en-US" sz="2400" dirty="0" err="1">
                <a:solidFill>
                  <a:srgbClr val="FF0000"/>
                </a:solidFill>
              </a:rPr>
              <a:t>kaydırmalı</a:t>
            </a:r>
            <a:r>
              <a:rPr lang="en-US" sz="2400" dirty="0">
                <a:solidFill>
                  <a:srgbClr val="FF0000"/>
                </a:solidFill>
              </a:rPr>
              <a:t> </a:t>
            </a:r>
            <a:r>
              <a:rPr lang="en-US" sz="2400" dirty="0" err="1">
                <a:solidFill>
                  <a:srgbClr val="FF0000"/>
                </a:solidFill>
              </a:rPr>
              <a:t>anahtarlama</a:t>
            </a:r>
            <a:endParaRPr lang="en-US" dirty="0">
              <a:solidFill>
                <a:srgbClr val="FF0000"/>
              </a:solidFill>
            </a:endParaRPr>
          </a:p>
          <a:p>
            <a:pPr lvl="2"/>
            <a:r>
              <a:rPr lang="en-US" dirty="0"/>
              <a:t>Phase of carrier signal shifted</a:t>
            </a:r>
          </a:p>
        </p:txBody>
      </p:sp>
      <p:sp>
        <p:nvSpPr>
          <p:cNvPr id="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51</a:t>
            </a:fld>
            <a:endParaRPr lang="en-US" sz="1200" dirty="0">
              <a:latin typeface="Times New Roman"/>
              <a:cs typeface="Times New Roman"/>
            </a:endParaRPr>
          </a:p>
        </p:txBody>
      </p:sp>
    </p:spTree>
    <p:extLst>
      <p:ext uri="{BB962C8B-B14F-4D97-AF65-F5344CB8AC3E}">
        <p14:creationId xmlns:p14="http://schemas.microsoft.com/office/powerpoint/2010/main" val="39541296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Amplitude-Shift Keying</a:t>
            </a:r>
          </a:p>
        </p:txBody>
      </p:sp>
      <p:sp>
        <p:nvSpPr>
          <p:cNvPr id="194563" name="Rectangle 3"/>
          <p:cNvSpPr>
            <a:spLocks noGrp="1" noChangeArrowheads="1"/>
          </p:cNvSpPr>
          <p:nvPr>
            <p:ph idx="1"/>
          </p:nvPr>
        </p:nvSpPr>
        <p:spPr/>
        <p:txBody>
          <a:bodyPr>
            <a:normAutofit/>
          </a:bodyPr>
          <a:lstStyle/>
          <a:p>
            <a:r>
              <a:rPr lang="en-US" sz="2000" b="1" dirty="0"/>
              <a:t>	Amplitude Shift Keying:</a:t>
            </a:r>
          </a:p>
          <a:p>
            <a:r>
              <a:rPr lang="en-US" sz="1800" dirty="0"/>
              <a:t>It is the technique of superimposing an information signal consisting of Zero (0) and One (1), encoded with binary logic, on the amplitude of a sinusoidal carrier.</a:t>
            </a:r>
          </a:p>
        </p:txBody>
      </p:sp>
      <p:sp>
        <p:nvSpPr>
          <p:cNvPr id="9"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52</a:t>
            </a:fld>
            <a:endParaRPr lang="en-US" sz="1200" dirty="0">
              <a:latin typeface="Times New Roman"/>
              <a:cs typeface="Times New Roman"/>
            </a:endParaRPr>
          </a:p>
        </p:txBody>
      </p:sp>
      <p:pic>
        <p:nvPicPr>
          <p:cNvPr id="3" name="Resim 2">
            <a:extLst>
              <a:ext uri="{FF2B5EF4-FFF2-40B4-BE49-F238E27FC236}">
                <a16:creationId xmlns:a16="http://schemas.microsoft.com/office/drawing/2014/main" id="{E675A28C-57AE-4BB1-9352-3A2365BA76CE}"/>
              </a:ext>
            </a:extLst>
          </p:cNvPr>
          <p:cNvPicPr>
            <a:picLocks noChangeAspect="1"/>
          </p:cNvPicPr>
          <p:nvPr/>
        </p:nvPicPr>
        <p:blipFill>
          <a:blip r:embed="rId3"/>
          <a:stretch>
            <a:fillRect/>
          </a:stretch>
        </p:blipFill>
        <p:spPr>
          <a:xfrm>
            <a:off x="1689316" y="2808960"/>
            <a:ext cx="5557645" cy="2815226"/>
          </a:xfrm>
          <a:prstGeom prst="rect">
            <a:avLst/>
          </a:prstGeom>
        </p:spPr>
      </p:pic>
    </p:spTree>
    <p:extLst>
      <p:ext uri="{BB962C8B-B14F-4D97-AF65-F5344CB8AC3E}">
        <p14:creationId xmlns:p14="http://schemas.microsoft.com/office/powerpoint/2010/main" val="986358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Amplitude-Shift Keying</a:t>
            </a:r>
          </a:p>
        </p:txBody>
      </p:sp>
      <p:sp>
        <p:nvSpPr>
          <p:cNvPr id="194563" name="Rectangle 3"/>
          <p:cNvSpPr>
            <a:spLocks noGrp="1" noChangeArrowheads="1"/>
          </p:cNvSpPr>
          <p:nvPr>
            <p:ph idx="1"/>
          </p:nvPr>
        </p:nvSpPr>
        <p:spPr/>
        <p:txBody>
          <a:bodyPr>
            <a:normAutofit/>
          </a:bodyPr>
          <a:lstStyle/>
          <a:p>
            <a:r>
              <a:rPr lang="en-US" sz="2000" b="1" dirty="0"/>
              <a:t>	</a:t>
            </a:r>
            <a:r>
              <a:rPr lang="en-US" sz="2000" b="1" dirty="0" err="1"/>
              <a:t>Genlik</a:t>
            </a:r>
            <a:r>
              <a:rPr lang="en-US" sz="2000" b="1" dirty="0"/>
              <a:t> </a:t>
            </a:r>
            <a:r>
              <a:rPr lang="en-US" sz="2000" b="1" dirty="0" err="1"/>
              <a:t>Kaydırmalı</a:t>
            </a:r>
            <a:r>
              <a:rPr lang="en-US" sz="2000" b="1" dirty="0"/>
              <a:t> </a:t>
            </a:r>
            <a:r>
              <a:rPr lang="en-US" sz="2000" b="1" dirty="0" err="1"/>
              <a:t>Anahtarlama</a:t>
            </a:r>
            <a:endParaRPr lang="tr-TR" sz="2000" b="1" dirty="0"/>
          </a:p>
          <a:p>
            <a:endParaRPr lang="tr-TR" sz="2000" b="1" dirty="0"/>
          </a:p>
          <a:p>
            <a:r>
              <a:rPr lang="en-US" sz="2000" dirty="0"/>
              <a:t>One of the binary digits is expressed by the presence of the carrier signal, the other binary digit is expressed by the absence of the carrier signal.</a:t>
            </a:r>
            <a:endParaRPr lang="tr-TR" sz="2000" dirty="0"/>
          </a:p>
        </p:txBody>
      </p:sp>
      <p:sp>
        <p:nvSpPr>
          <p:cNvPr id="9"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53</a:t>
            </a:fld>
            <a:endParaRPr lang="en-US" sz="1200" dirty="0">
              <a:latin typeface="Times New Roman"/>
              <a:cs typeface="Times New Roman"/>
            </a:endParaRPr>
          </a:p>
        </p:txBody>
      </p:sp>
      <p:pic>
        <p:nvPicPr>
          <p:cNvPr id="4" name="Resim 3">
            <a:extLst>
              <a:ext uri="{FF2B5EF4-FFF2-40B4-BE49-F238E27FC236}">
                <a16:creationId xmlns:a16="http://schemas.microsoft.com/office/drawing/2014/main" id="{FB652BB0-46D0-490B-98CC-7FB5A4C33D15}"/>
              </a:ext>
            </a:extLst>
          </p:cNvPr>
          <p:cNvPicPr>
            <a:picLocks noChangeAspect="1"/>
          </p:cNvPicPr>
          <p:nvPr/>
        </p:nvPicPr>
        <p:blipFill>
          <a:blip r:embed="rId3"/>
          <a:stretch>
            <a:fillRect/>
          </a:stretch>
        </p:blipFill>
        <p:spPr>
          <a:xfrm>
            <a:off x="2565878" y="3283853"/>
            <a:ext cx="4586483" cy="2957404"/>
          </a:xfrm>
          <a:prstGeom prst="rect">
            <a:avLst/>
          </a:prstGeom>
        </p:spPr>
      </p:pic>
    </p:spTree>
    <p:extLst>
      <p:ext uri="{BB962C8B-B14F-4D97-AF65-F5344CB8AC3E}">
        <p14:creationId xmlns:p14="http://schemas.microsoft.com/office/powerpoint/2010/main" val="1812460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Amplitude-Shift Keying</a:t>
            </a:r>
          </a:p>
        </p:txBody>
      </p:sp>
      <p:sp>
        <p:nvSpPr>
          <p:cNvPr id="194563" name="Rectangle 3"/>
          <p:cNvSpPr>
            <a:spLocks noGrp="1" noChangeArrowheads="1"/>
          </p:cNvSpPr>
          <p:nvPr>
            <p:ph idx="1"/>
          </p:nvPr>
        </p:nvSpPr>
        <p:spPr/>
        <p:txBody>
          <a:bodyPr>
            <a:normAutofit/>
          </a:bodyPr>
          <a:lstStyle/>
          <a:p>
            <a:r>
              <a:rPr lang="en-US" sz="2000" b="1" dirty="0"/>
              <a:t>Amplitude Shift Keying</a:t>
            </a:r>
          </a:p>
          <a:p>
            <a:r>
              <a:rPr lang="en-US" sz="2000" b="1" dirty="0"/>
              <a:t>When we examine the features of ASK modulation, we can reach the following conclusions.</a:t>
            </a:r>
          </a:p>
          <a:p>
            <a:r>
              <a:rPr lang="en-US" sz="2000" b="1" dirty="0"/>
              <a:t>• This type of modulation is highly affected by unwanted interference between signals.</a:t>
            </a:r>
          </a:p>
          <a:p>
            <a:r>
              <a:rPr lang="en-US" sz="2000" b="1" dirty="0"/>
              <a:t>Errors occur. </a:t>
            </a:r>
          </a:p>
          <a:p>
            <a:r>
              <a:rPr lang="en-US" sz="2000" b="1" dirty="0"/>
              <a:t>It is an easy but inefficient modulation technique.</a:t>
            </a:r>
          </a:p>
          <a:p>
            <a:r>
              <a:rPr lang="en-US" sz="2000" b="1" dirty="0"/>
              <a:t>It is used on voice lines (voice-grade line) up to 1200 bps data rate.</a:t>
            </a:r>
          </a:p>
          <a:p>
            <a:r>
              <a:rPr lang="en-US" sz="2000" b="1" dirty="0"/>
              <a:t> Can be used to transmit digital data over optical fiber</a:t>
            </a:r>
            <a:endParaRPr lang="tr-TR" sz="2000" dirty="0"/>
          </a:p>
        </p:txBody>
      </p:sp>
      <p:sp>
        <p:nvSpPr>
          <p:cNvPr id="9"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54</a:t>
            </a:fld>
            <a:endParaRPr lang="en-US" sz="1200" dirty="0">
              <a:latin typeface="Times New Roman"/>
              <a:cs typeface="Times New Roman"/>
            </a:endParaRPr>
          </a:p>
        </p:txBody>
      </p:sp>
    </p:spTree>
    <p:extLst>
      <p:ext uri="{BB962C8B-B14F-4D97-AF65-F5344CB8AC3E}">
        <p14:creationId xmlns:p14="http://schemas.microsoft.com/office/powerpoint/2010/main" val="303282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Amplitude-Shift Keying</a:t>
            </a:r>
          </a:p>
        </p:txBody>
      </p:sp>
      <p:sp>
        <p:nvSpPr>
          <p:cNvPr id="194563" name="Rectangle 3"/>
          <p:cNvSpPr>
            <a:spLocks noGrp="1" noChangeArrowheads="1"/>
          </p:cNvSpPr>
          <p:nvPr>
            <p:ph idx="1"/>
          </p:nvPr>
        </p:nvSpPr>
        <p:spPr/>
        <p:txBody>
          <a:bodyPr>
            <a:normAutofit fontScale="92500" lnSpcReduction="10000"/>
          </a:bodyPr>
          <a:lstStyle/>
          <a:p>
            <a:r>
              <a:rPr lang="en-US" dirty="0"/>
              <a:t>The two binary values are represented by two different amplitudes of the carrier frequency</a:t>
            </a:r>
          </a:p>
          <a:p>
            <a:r>
              <a:rPr lang="en-US" sz="2800" dirty="0"/>
              <a:t>One binary digit represented by presence of carrier, at constant amplitude</a:t>
            </a:r>
          </a:p>
          <a:p>
            <a:pPr>
              <a:lnSpc>
                <a:spcPct val="90000"/>
              </a:lnSpc>
            </a:pPr>
            <a:r>
              <a:rPr lang="en-US" sz="2800" dirty="0"/>
              <a:t>Other binary digit represented by absence of carrier</a:t>
            </a:r>
          </a:p>
          <a:p>
            <a:pPr>
              <a:lnSpc>
                <a:spcPct val="90000"/>
              </a:lnSpc>
            </a:pPr>
            <a:endParaRPr lang="en-US" sz="2800" dirty="0"/>
          </a:p>
          <a:p>
            <a:pPr>
              <a:lnSpc>
                <a:spcPct val="90000"/>
              </a:lnSpc>
            </a:pPr>
            <a:endParaRPr lang="en-US" sz="2800" dirty="0"/>
          </a:p>
          <a:p>
            <a:pPr>
              <a:lnSpc>
                <a:spcPct val="90000"/>
              </a:lnSpc>
            </a:pPr>
            <a:endParaRPr lang="en-US" sz="2800" dirty="0"/>
          </a:p>
          <a:p>
            <a:pPr marL="914400" lvl="2" indent="0">
              <a:lnSpc>
                <a:spcPct val="90000"/>
              </a:lnSpc>
              <a:buNone/>
            </a:pPr>
            <a:endParaRPr lang="en-US" sz="2000" dirty="0"/>
          </a:p>
          <a:p>
            <a:pPr lvl="2">
              <a:lnSpc>
                <a:spcPct val="90000"/>
              </a:lnSpc>
            </a:pPr>
            <a:endParaRPr lang="en-US" sz="2000" dirty="0"/>
          </a:p>
          <a:p>
            <a:pPr lvl="2">
              <a:lnSpc>
                <a:spcPct val="90000"/>
              </a:lnSpc>
            </a:pPr>
            <a:endParaRPr lang="en-US" sz="2000" dirty="0"/>
          </a:p>
          <a:p>
            <a:pPr lvl="2">
              <a:lnSpc>
                <a:spcPct val="90000"/>
              </a:lnSpc>
            </a:pPr>
            <a:r>
              <a:rPr lang="en-US" sz="2000" dirty="0"/>
              <a:t>where the carrier signal is </a:t>
            </a:r>
            <a:r>
              <a:rPr lang="en-US" sz="2000" i="1" dirty="0" err="1"/>
              <a:t>A</a:t>
            </a:r>
            <a:r>
              <a:rPr lang="en-US" sz="2000" dirty="0" err="1"/>
              <a:t>cos</a:t>
            </a:r>
            <a:r>
              <a:rPr lang="en-US" sz="2000" dirty="0"/>
              <a:t>(2</a:t>
            </a:r>
            <a:r>
              <a:rPr lang="en-US" sz="2000" dirty="0">
                <a:cs typeface="Times New Roman" charset="0"/>
              </a:rPr>
              <a:t>π</a:t>
            </a:r>
            <a:r>
              <a:rPr lang="en-US" sz="2000" i="1" dirty="0" err="1"/>
              <a:t>f</a:t>
            </a:r>
            <a:r>
              <a:rPr lang="en-US" sz="2000" i="1" baseline="-25000" dirty="0" err="1"/>
              <a:t>c</a:t>
            </a:r>
            <a:r>
              <a:rPr lang="en-US" sz="2000" i="1" dirty="0" err="1"/>
              <a:t>t</a:t>
            </a:r>
            <a:r>
              <a:rPr lang="en-US" sz="2000" dirty="0"/>
              <a:t>)						</a:t>
            </a:r>
          </a:p>
        </p:txBody>
      </p:sp>
      <p:sp>
        <p:nvSpPr>
          <p:cNvPr id="9"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55</a:t>
            </a:fld>
            <a:endParaRPr lang="en-US" sz="1200" dirty="0">
              <a:latin typeface="Times New Roman"/>
              <a:cs typeface="Times New Roman"/>
            </a:endParaRPr>
          </a:p>
        </p:txBody>
      </p:sp>
      <p:graphicFrame>
        <p:nvGraphicFramePr>
          <p:cNvPr id="194564" name="Object 4"/>
          <p:cNvGraphicFramePr>
            <a:graphicFrameLocks noChangeAspect="1"/>
          </p:cNvGraphicFramePr>
          <p:nvPr/>
        </p:nvGraphicFramePr>
        <p:xfrm>
          <a:off x="2288599" y="4109306"/>
          <a:ext cx="1701800" cy="1146175"/>
        </p:xfrm>
        <a:graphic>
          <a:graphicData uri="http://schemas.openxmlformats.org/presentationml/2006/ole">
            <mc:AlternateContent xmlns:mc="http://schemas.openxmlformats.org/markup-compatibility/2006">
              <mc:Choice xmlns:v="urn:schemas-microsoft-com:vml" Requires="v">
                <p:oleObj name="Equation" r:id="rId3" imgW="583920" imgH="533160" progId="Equation.3">
                  <p:embed/>
                </p:oleObj>
              </mc:Choice>
              <mc:Fallback>
                <p:oleObj name="Equation" r:id="rId3" imgW="583920" imgH="533160" progId="Equation.3">
                  <p:embed/>
                  <p:pic>
                    <p:nvPicPr>
                      <p:cNvPr id="19456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8599" y="4109306"/>
                        <a:ext cx="1701800" cy="114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4565" name="Object 5"/>
          <p:cNvGraphicFramePr>
            <a:graphicFrameLocks noChangeAspect="1"/>
          </p:cNvGraphicFramePr>
          <p:nvPr/>
        </p:nvGraphicFramePr>
        <p:xfrm>
          <a:off x="3595688" y="4085772"/>
          <a:ext cx="2012951" cy="712788"/>
        </p:xfrm>
        <a:graphic>
          <a:graphicData uri="http://schemas.openxmlformats.org/presentationml/2006/ole">
            <mc:AlternateContent xmlns:mc="http://schemas.openxmlformats.org/markup-compatibility/2006">
              <mc:Choice xmlns:v="urn:schemas-microsoft-com:vml" Requires="v">
                <p:oleObj name="Equation" r:id="rId5" imgW="825500" imgH="292100" progId="Equation.DSMT4">
                  <p:embed/>
                </p:oleObj>
              </mc:Choice>
              <mc:Fallback>
                <p:oleObj name="Equation" r:id="rId5" imgW="825500" imgH="292100" progId="Equation.DSMT4">
                  <p:embed/>
                  <p:pic>
                    <p:nvPicPr>
                      <p:cNvPr id="194565" name="Object 5"/>
                      <p:cNvPicPr>
                        <a:picLocks noChangeAspect="1" noChangeArrowheads="1"/>
                      </p:cNvPicPr>
                      <p:nvPr/>
                    </p:nvPicPr>
                    <p:blipFill>
                      <a:blip r:embed="rId6"/>
                      <a:srcRect/>
                      <a:stretch>
                        <a:fillRect/>
                      </a:stretch>
                    </p:blipFill>
                    <p:spPr bwMode="auto">
                      <a:xfrm>
                        <a:off x="3595688" y="4085772"/>
                        <a:ext cx="2012951"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4566" name="Object 6"/>
          <p:cNvGraphicFramePr>
            <a:graphicFrameLocks noChangeAspect="1"/>
          </p:cNvGraphicFramePr>
          <p:nvPr/>
        </p:nvGraphicFramePr>
        <p:xfrm>
          <a:off x="4446012" y="4680806"/>
          <a:ext cx="309562" cy="433387"/>
        </p:xfrm>
        <a:graphic>
          <a:graphicData uri="http://schemas.openxmlformats.org/presentationml/2006/ole">
            <mc:AlternateContent xmlns:mc="http://schemas.openxmlformats.org/markup-compatibility/2006">
              <mc:Choice xmlns:v="urn:schemas-microsoft-com:vml" Requires="v">
                <p:oleObj name="Equation" r:id="rId7" imgW="126720" imgH="177480" progId="Equation.3">
                  <p:embed/>
                </p:oleObj>
              </mc:Choice>
              <mc:Fallback>
                <p:oleObj name="Equation" r:id="rId7" imgW="126720" imgH="177480" progId="Equation.3">
                  <p:embed/>
                  <p:pic>
                    <p:nvPicPr>
                      <p:cNvPr id="194566"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6012" y="4680806"/>
                        <a:ext cx="309562"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4567" name="Object 7"/>
          <p:cNvGraphicFramePr>
            <a:graphicFrameLocks noChangeAspect="1"/>
          </p:cNvGraphicFramePr>
          <p:nvPr/>
        </p:nvGraphicFramePr>
        <p:xfrm>
          <a:off x="6052561" y="4207731"/>
          <a:ext cx="1239838" cy="495300"/>
        </p:xfrm>
        <a:graphic>
          <a:graphicData uri="http://schemas.openxmlformats.org/presentationml/2006/ole">
            <mc:AlternateContent xmlns:mc="http://schemas.openxmlformats.org/markup-compatibility/2006">
              <mc:Choice xmlns:v="urn:schemas-microsoft-com:vml" Requires="v">
                <p:oleObj name="Equation" r:id="rId9" imgW="507960" imgH="203040" progId="Equation.3">
                  <p:embed/>
                </p:oleObj>
              </mc:Choice>
              <mc:Fallback>
                <p:oleObj name="Equation" r:id="rId9" imgW="507960" imgH="203040" progId="Equation.3">
                  <p:embed/>
                  <p:pic>
                    <p:nvPicPr>
                      <p:cNvPr id="194567"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52561" y="4207731"/>
                        <a:ext cx="123983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4568" name="Object 8"/>
          <p:cNvGraphicFramePr>
            <a:graphicFrameLocks noChangeAspect="1"/>
          </p:cNvGraphicFramePr>
          <p:nvPr/>
        </p:nvGraphicFramePr>
        <p:xfrm>
          <a:off x="6048374" y="4635047"/>
          <a:ext cx="1331914" cy="495300"/>
        </p:xfrm>
        <a:graphic>
          <a:graphicData uri="http://schemas.openxmlformats.org/presentationml/2006/ole">
            <mc:AlternateContent xmlns:mc="http://schemas.openxmlformats.org/markup-compatibility/2006">
              <mc:Choice xmlns:v="urn:schemas-microsoft-com:vml" Requires="v">
                <p:oleObj name="Equation" r:id="rId11" imgW="545760" imgH="203040" progId="Equation.3">
                  <p:embed/>
                </p:oleObj>
              </mc:Choice>
              <mc:Fallback>
                <p:oleObj name="Equation" r:id="rId11" imgW="545760" imgH="203040" progId="Equation.3">
                  <p:embed/>
                  <p:pic>
                    <p:nvPicPr>
                      <p:cNvPr id="194568"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48374" y="4635047"/>
                        <a:ext cx="1331914"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6017235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1026"/>
          <p:cNvSpPr>
            <a:spLocks noGrp="1" noChangeArrowheads="1"/>
          </p:cNvSpPr>
          <p:nvPr>
            <p:ph type="title"/>
          </p:nvPr>
        </p:nvSpPr>
        <p:spPr/>
        <p:txBody>
          <a:bodyPr/>
          <a:lstStyle/>
          <a:p>
            <a:r>
              <a:rPr lang="en-US" dirty="0"/>
              <a:t>Amplitude-Shift Keying</a:t>
            </a:r>
          </a:p>
        </p:txBody>
      </p:sp>
      <p:sp>
        <p:nvSpPr>
          <p:cNvPr id="200707" name="Rectangle 1027"/>
          <p:cNvSpPr>
            <a:spLocks noGrp="1" noChangeArrowheads="1"/>
          </p:cNvSpPr>
          <p:nvPr>
            <p:ph idx="1"/>
          </p:nvPr>
        </p:nvSpPr>
        <p:spPr/>
        <p:txBody>
          <a:bodyPr/>
          <a:lstStyle/>
          <a:p>
            <a:r>
              <a:rPr lang="en-US" dirty="0"/>
              <a:t>Susceptible to sudden gain changes</a:t>
            </a:r>
          </a:p>
          <a:p>
            <a:r>
              <a:rPr lang="en-US" dirty="0"/>
              <a:t>Inefficient modulation technique</a:t>
            </a:r>
          </a:p>
          <a:p>
            <a:r>
              <a:rPr lang="en-US" dirty="0"/>
              <a:t>Used to transmit digital data over optical fiber</a:t>
            </a:r>
          </a:p>
          <a:p>
            <a:endParaRPr lang="en-US" dirty="0"/>
          </a:p>
        </p:txBody>
      </p:sp>
      <p:sp>
        <p:nvSpPr>
          <p:cNvPr id="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56</a:t>
            </a:fld>
            <a:endParaRPr lang="en-US" sz="1200" dirty="0">
              <a:latin typeface="Times New Roman"/>
              <a:cs typeface="Times New Roman"/>
            </a:endParaRPr>
          </a:p>
        </p:txBody>
      </p:sp>
      <p:pic>
        <p:nvPicPr>
          <p:cNvPr id="2" name="Picture 1">
            <a:extLst>
              <a:ext uri="{FF2B5EF4-FFF2-40B4-BE49-F238E27FC236}">
                <a16:creationId xmlns:a16="http://schemas.microsoft.com/office/drawing/2014/main" id="{F71A2547-EEC5-4085-9781-850F34564DE5}"/>
              </a:ext>
            </a:extLst>
          </p:cNvPr>
          <p:cNvPicPr>
            <a:picLocks noChangeAspect="1"/>
          </p:cNvPicPr>
          <p:nvPr/>
        </p:nvPicPr>
        <p:blipFill>
          <a:blip r:embed="rId3"/>
          <a:stretch>
            <a:fillRect/>
          </a:stretch>
        </p:blipFill>
        <p:spPr>
          <a:xfrm>
            <a:off x="924605" y="3773488"/>
            <a:ext cx="6772275" cy="2352675"/>
          </a:xfrm>
          <a:prstGeom prst="rect">
            <a:avLst/>
          </a:prstGeom>
        </p:spPr>
      </p:pic>
    </p:spTree>
    <p:extLst>
      <p:ext uri="{BB962C8B-B14F-4D97-AF65-F5344CB8AC3E}">
        <p14:creationId xmlns:p14="http://schemas.microsoft.com/office/powerpoint/2010/main" val="25581928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C133E-038C-42AE-BA8F-EC6906AFEB2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39355355-B7E9-4DDB-A6BC-260F425B14F2}"/>
              </a:ext>
            </a:extLst>
          </p:cNvPr>
          <p:cNvSpPr>
            <a:spLocks noGrp="1"/>
          </p:cNvSpPr>
          <p:nvPr>
            <p:ph idx="1"/>
          </p:nvPr>
        </p:nvSpPr>
        <p:spPr>
          <a:xfrm>
            <a:off x="457200" y="1417638"/>
            <a:ext cx="8229600" cy="4708525"/>
          </a:xfrm>
        </p:spPr>
        <p:txBody>
          <a:bodyPr/>
          <a:lstStyle/>
          <a:p>
            <a:r>
              <a:rPr lang="en-US" dirty="0"/>
              <a:t>Given a bit rate of 100 bps and a carrier frequency of 1 </a:t>
            </a:r>
            <a:r>
              <a:rPr lang="en-US" dirty="0" err="1"/>
              <a:t>KHz</a:t>
            </a:r>
            <a:r>
              <a:rPr lang="en-US" dirty="0"/>
              <a:t>, draw an ASK signal for the bit sequence 10101.</a:t>
            </a:r>
          </a:p>
          <a:p>
            <a:br>
              <a:rPr lang="en-US" dirty="0"/>
            </a:br>
            <a:endParaRPr lang="en-US" dirty="0"/>
          </a:p>
        </p:txBody>
      </p:sp>
    </p:spTree>
    <p:extLst>
      <p:ext uri="{BB962C8B-B14F-4D97-AF65-F5344CB8AC3E}">
        <p14:creationId xmlns:p14="http://schemas.microsoft.com/office/powerpoint/2010/main" val="6396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C133E-038C-42AE-BA8F-EC6906AFEB2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39355355-B7E9-4DDB-A6BC-260F425B14F2}"/>
              </a:ext>
            </a:extLst>
          </p:cNvPr>
          <p:cNvSpPr>
            <a:spLocks noGrp="1"/>
          </p:cNvSpPr>
          <p:nvPr>
            <p:ph idx="1"/>
          </p:nvPr>
        </p:nvSpPr>
        <p:spPr>
          <a:xfrm>
            <a:off x="457200" y="1417638"/>
            <a:ext cx="8229600" cy="4708525"/>
          </a:xfrm>
        </p:spPr>
        <p:txBody>
          <a:bodyPr/>
          <a:lstStyle/>
          <a:p>
            <a:r>
              <a:rPr lang="en-US" dirty="0"/>
              <a:t>Given a bit rate of 100 bps and a carrier frequency of 1 </a:t>
            </a:r>
            <a:r>
              <a:rPr lang="en-US" dirty="0" err="1"/>
              <a:t>KHz</a:t>
            </a:r>
            <a:r>
              <a:rPr lang="en-US" dirty="0"/>
              <a:t>, draw an ASK signal for the bit sequence 10101.</a:t>
            </a:r>
          </a:p>
          <a:p>
            <a:br>
              <a:rPr lang="en-US" dirty="0"/>
            </a:br>
            <a:r>
              <a:rPr lang="en-US" dirty="0"/>
              <a:t>Bit duration = 1/100 = 			10 (</a:t>
            </a:r>
            <a:r>
              <a:rPr lang="en-US" dirty="0" err="1"/>
              <a:t>msec</a:t>
            </a:r>
            <a:r>
              <a:rPr lang="en-US" dirty="0"/>
              <a:t>)</a:t>
            </a:r>
          </a:p>
          <a:p>
            <a:r>
              <a:rPr lang="en-US" dirty="0"/>
              <a:t>T (period) = 1/f = 1/1000 = 	1 (</a:t>
            </a:r>
            <a:r>
              <a:rPr lang="en-US" dirty="0" err="1"/>
              <a:t>msec</a:t>
            </a:r>
            <a:r>
              <a:rPr lang="en-US" dirty="0"/>
              <a:t>)</a:t>
            </a:r>
          </a:p>
        </p:txBody>
      </p:sp>
      <p:pic>
        <p:nvPicPr>
          <p:cNvPr id="5" name="Picture 4">
            <a:extLst>
              <a:ext uri="{FF2B5EF4-FFF2-40B4-BE49-F238E27FC236}">
                <a16:creationId xmlns:a16="http://schemas.microsoft.com/office/drawing/2014/main" id="{74E10530-74CF-4AE6-8A9C-25DED36CCE09}"/>
              </a:ext>
            </a:extLst>
          </p:cNvPr>
          <p:cNvPicPr>
            <a:picLocks noChangeAspect="1"/>
          </p:cNvPicPr>
          <p:nvPr/>
        </p:nvPicPr>
        <p:blipFill rotWithShape="1">
          <a:blip r:embed="rId2"/>
          <a:srcRect t="11776" b="14494"/>
          <a:stretch/>
        </p:blipFill>
        <p:spPr>
          <a:xfrm>
            <a:off x="928107" y="4532311"/>
            <a:ext cx="7431222" cy="2325689"/>
          </a:xfrm>
          <a:prstGeom prst="rect">
            <a:avLst/>
          </a:prstGeom>
        </p:spPr>
      </p:pic>
    </p:spTree>
    <p:extLst>
      <p:ext uri="{BB962C8B-B14F-4D97-AF65-F5344CB8AC3E}">
        <p14:creationId xmlns:p14="http://schemas.microsoft.com/office/powerpoint/2010/main" val="135743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normAutofit fontScale="90000"/>
          </a:bodyPr>
          <a:lstStyle/>
          <a:p>
            <a:r>
              <a:rPr lang="en-US" dirty="0"/>
              <a:t>Binary Frequency-Shift Keying (BFSK)</a:t>
            </a:r>
          </a:p>
        </p:txBody>
      </p:sp>
      <p:sp>
        <p:nvSpPr>
          <p:cNvPr id="195587" name="Rectangle 3"/>
          <p:cNvSpPr>
            <a:spLocks noGrp="1" noChangeArrowheads="1"/>
          </p:cNvSpPr>
          <p:nvPr>
            <p:ph idx="1"/>
          </p:nvPr>
        </p:nvSpPr>
        <p:spPr/>
        <p:txBody>
          <a:bodyPr/>
          <a:lstStyle/>
          <a:p>
            <a:pPr>
              <a:lnSpc>
                <a:spcPct val="90000"/>
              </a:lnSpc>
            </a:pPr>
            <a:r>
              <a:rPr lang="en-US" sz="2800" dirty="0"/>
              <a:t>Two binary digits represented by two different frequencies near the carrier frequency</a:t>
            </a:r>
          </a:p>
          <a:p>
            <a:pPr>
              <a:lnSpc>
                <a:spcPct val="90000"/>
              </a:lnSpc>
            </a:pPr>
            <a:endParaRPr lang="en-US" sz="2800" dirty="0"/>
          </a:p>
          <a:p>
            <a:pPr>
              <a:lnSpc>
                <a:spcPct val="90000"/>
              </a:lnSpc>
            </a:pPr>
            <a:endParaRPr lang="en-US" sz="2800" dirty="0"/>
          </a:p>
          <a:p>
            <a:pPr>
              <a:lnSpc>
                <a:spcPct val="90000"/>
              </a:lnSpc>
            </a:pPr>
            <a:endParaRPr lang="en-US" sz="2800" dirty="0"/>
          </a:p>
          <a:p>
            <a:pPr marL="914400" lvl="2" indent="0">
              <a:lnSpc>
                <a:spcPct val="90000"/>
              </a:lnSpc>
              <a:buNone/>
            </a:pPr>
            <a:endParaRPr lang="en-US" sz="2000" dirty="0"/>
          </a:p>
          <a:p>
            <a:pPr lvl="2">
              <a:lnSpc>
                <a:spcPct val="90000"/>
              </a:lnSpc>
            </a:pPr>
            <a:r>
              <a:rPr lang="en-US" sz="2000" dirty="0"/>
              <a:t>where </a:t>
            </a:r>
            <a:r>
              <a:rPr lang="en-US" sz="2000" i="1" dirty="0"/>
              <a:t>f</a:t>
            </a:r>
            <a:r>
              <a:rPr lang="en-US" sz="2000" baseline="-25000" dirty="0"/>
              <a:t>1</a:t>
            </a:r>
            <a:r>
              <a:rPr lang="en-US" sz="2000" dirty="0"/>
              <a:t> and </a:t>
            </a:r>
            <a:r>
              <a:rPr lang="en-US" sz="2000" i="1" dirty="0"/>
              <a:t>f</a:t>
            </a:r>
            <a:r>
              <a:rPr lang="en-US" sz="2000" baseline="-25000" dirty="0"/>
              <a:t>2</a:t>
            </a:r>
            <a:r>
              <a:rPr lang="en-US" sz="2000" dirty="0"/>
              <a:t> are offset from carrier frequency </a:t>
            </a:r>
            <a:r>
              <a:rPr lang="en-US" sz="2000" i="1" dirty="0"/>
              <a:t>f</a:t>
            </a:r>
            <a:r>
              <a:rPr lang="en-US" sz="2000" i="1" baseline="-25000" dirty="0"/>
              <a:t>c</a:t>
            </a:r>
            <a:r>
              <a:rPr lang="en-US" sz="2000" dirty="0"/>
              <a:t> by equal but opposite amounts </a:t>
            </a:r>
            <a:r>
              <a:rPr lang="en-US" sz="2000" i="1" dirty="0" err="1"/>
              <a:t>f</a:t>
            </a:r>
            <a:r>
              <a:rPr lang="en-US" sz="2000" i="1" baseline="-25000" dirty="0" err="1"/>
              <a:t>d</a:t>
            </a:r>
            <a:endParaRPr lang="en-US" sz="2000" dirty="0"/>
          </a:p>
        </p:txBody>
      </p:sp>
      <p:sp>
        <p:nvSpPr>
          <p:cNvPr id="9"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59</a:t>
            </a:fld>
            <a:endParaRPr lang="en-US" sz="1200" dirty="0">
              <a:latin typeface="Times New Roman"/>
              <a:cs typeface="Times New Roman"/>
            </a:endParaRPr>
          </a:p>
        </p:txBody>
      </p:sp>
      <p:graphicFrame>
        <p:nvGraphicFramePr>
          <p:cNvPr id="195588" name="Object 4"/>
          <p:cNvGraphicFramePr>
            <a:graphicFrameLocks noChangeAspect="1"/>
          </p:cNvGraphicFramePr>
          <p:nvPr>
            <p:extLst>
              <p:ext uri="{D42A27DB-BD31-4B8C-83A1-F6EECF244321}">
                <p14:modId xmlns:p14="http://schemas.microsoft.com/office/powerpoint/2010/main" val="2489703376"/>
              </p:ext>
            </p:extLst>
          </p:nvPr>
        </p:nvGraphicFramePr>
        <p:xfrm>
          <a:off x="2114718" y="2718056"/>
          <a:ext cx="1701800" cy="1146175"/>
        </p:xfrm>
        <a:graphic>
          <a:graphicData uri="http://schemas.openxmlformats.org/presentationml/2006/ole">
            <mc:AlternateContent xmlns:mc="http://schemas.openxmlformats.org/markup-compatibility/2006">
              <mc:Choice xmlns:v="urn:schemas-microsoft-com:vml" Requires="v">
                <p:oleObj name="Equation" r:id="rId2" imgW="583920" imgH="533160" progId="Equation.3">
                  <p:embed/>
                </p:oleObj>
              </mc:Choice>
              <mc:Fallback>
                <p:oleObj name="Equation" r:id="rId2" imgW="583920" imgH="533160" progId="Equation.3">
                  <p:embed/>
                  <p:pic>
                    <p:nvPicPr>
                      <p:cNvPr id="19558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718" y="2718056"/>
                        <a:ext cx="1701800" cy="114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5589" name="Object 5"/>
          <p:cNvGraphicFramePr>
            <a:graphicFrameLocks noChangeAspect="1"/>
          </p:cNvGraphicFramePr>
          <p:nvPr>
            <p:extLst>
              <p:ext uri="{D42A27DB-BD31-4B8C-83A1-F6EECF244321}">
                <p14:modId xmlns:p14="http://schemas.microsoft.com/office/powerpoint/2010/main" val="496958431"/>
              </p:ext>
            </p:extLst>
          </p:nvPr>
        </p:nvGraphicFramePr>
        <p:xfrm>
          <a:off x="3419643" y="2694243"/>
          <a:ext cx="2014537" cy="712788"/>
        </p:xfrm>
        <a:graphic>
          <a:graphicData uri="http://schemas.openxmlformats.org/presentationml/2006/ole">
            <mc:AlternateContent xmlns:mc="http://schemas.openxmlformats.org/markup-compatibility/2006">
              <mc:Choice xmlns:v="urn:schemas-microsoft-com:vml" Requires="v">
                <p:oleObj name="Equation" r:id="rId4" imgW="825500" imgH="292100" progId="Equation.DSMT4">
                  <p:embed/>
                </p:oleObj>
              </mc:Choice>
              <mc:Fallback>
                <p:oleObj name="Equation" r:id="rId4" imgW="825500" imgH="292100" progId="Equation.DSMT4">
                  <p:embed/>
                  <p:pic>
                    <p:nvPicPr>
                      <p:cNvPr id="195589" name="Object 5"/>
                      <p:cNvPicPr>
                        <a:picLocks noChangeAspect="1" noChangeArrowheads="1"/>
                      </p:cNvPicPr>
                      <p:nvPr/>
                    </p:nvPicPr>
                    <p:blipFill>
                      <a:blip r:embed="rId5"/>
                      <a:srcRect/>
                      <a:stretch>
                        <a:fillRect/>
                      </a:stretch>
                    </p:blipFill>
                    <p:spPr bwMode="auto">
                      <a:xfrm>
                        <a:off x="3419643" y="2694243"/>
                        <a:ext cx="2014537"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5590" name="Object 6"/>
          <p:cNvGraphicFramePr>
            <a:graphicFrameLocks noChangeAspect="1"/>
          </p:cNvGraphicFramePr>
          <p:nvPr>
            <p:extLst>
              <p:ext uri="{D42A27DB-BD31-4B8C-83A1-F6EECF244321}">
                <p14:modId xmlns:p14="http://schemas.microsoft.com/office/powerpoint/2010/main" val="1198825250"/>
              </p:ext>
            </p:extLst>
          </p:nvPr>
        </p:nvGraphicFramePr>
        <p:xfrm>
          <a:off x="3419643" y="3151443"/>
          <a:ext cx="2014537" cy="712788"/>
        </p:xfrm>
        <a:graphic>
          <a:graphicData uri="http://schemas.openxmlformats.org/presentationml/2006/ole">
            <mc:AlternateContent xmlns:mc="http://schemas.openxmlformats.org/markup-compatibility/2006">
              <mc:Choice xmlns:v="urn:schemas-microsoft-com:vml" Requires="v">
                <p:oleObj name="Equation" r:id="rId6" imgW="825500" imgH="292100" progId="Equation.DSMT4">
                  <p:embed/>
                </p:oleObj>
              </mc:Choice>
              <mc:Fallback>
                <p:oleObj name="Equation" r:id="rId6" imgW="825500" imgH="292100" progId="Equation.DSMT4">
                  <p:embed/>
                  <p:pic>
                    <p:nvPicPr>
                      <p:cNvPr id="195590" name="Object 6"/>
                      <p:cNvPicPr>
                        <a:picLocks noChangeAspect="1" noChangeArrowheads="1"/>
                      </p:cNvPicPr>
                      <p:nvPr/>
                    </p:nvPicPr>
                    <p:blipFill>
                      <a:blip r:embed="rId7"/>
                      <a:srcRect/>
                      <a:stretch>
                        <a:fillRect/>
                      </a:stretch>
                    </p:blipFill>
                    <p:spPr bwMode="auto">
                      <a:xfrm>
                        <a:off x="3419643" y="3151443"/>
                        <a:ext cx="2014537"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5591" name="Object 7"/>
          <p:cNvGraphicFramePr>
            <a:graphicFrameLocks noChangeAspect="1"/>
          </p:cNvGraphicFramePr>
          <p:nvPr>
            <p:extLst>
              <p:ext uri="{D42A27DB-BD31-4B8C-83A1-F6EECF244321}">
                <p14:modId xmlns:p14="http://schemas.microsoft.com/office/powerpoint/2010/main" val="2001069592"/>
              </p:ext>
            </p:extLst>
          </p:nvPr>
        </p:nvGraphicFramePr>
        <p:xfrm>
          <a:off x="5878680" y="2816481"/>
          <a:ext cx="1239838" cy="495300"/>
        </p:xfrm>
        <a:graphic>
          <a:graphicData uri="http://schemas.openxmlformats.org/presentationml/2006/ole">
            <mc:AlternateContent xmlns:mc="http://schemas.openxmlformats.org/markup-compatibility/2006">
              <mc:Choice xmlns:v="urn:schemas-microsoft-com:vml" Requires="v">
                <p:oleObj name="Equation" r:id="rId8" imgW="507960" imgH="203040" progId="Equation.3">
                  <p:embed/>
                </p:oleObj>
              </mc:Choice>
              <mc:Fallback>
                <p:oleObj name="Equation" r:id="rId8" imgW="507960" imgH="203040" progId="Equation.3">
                  <p:embed/>
                  <p:pic>
                    <p:nvPicPr>
                      <p:cNvPr id="195591"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78680" y="2816481"/>
                        <a:ext cx="123983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5592" name="Object 8"/>
          <p:cNvGraphicFramePr>
            <a:graphicFrameLocks noChangeAspect="1"/>
          </p:cNvGraphicFramePr>
          <p:nvPr>
            <p:extLst>
              <p:ext uri="{D42A27DB-BD31-4B8C-83A1-F6EECF244321}">
                <p14:modId xmlns:p14="http://schemas.microsoft.com/office/powerpoint/2010/main" val="1631738359"/>
              </p:ext>
            </p:extLst>
          </p:nvPr>
        </p:nvGraphicFramePr>
        <p:xfrm>
          <a:off x="5873918" y="3243518"/>
          <a:ext cx="1331912" cy="495300"/>
        </p:xfrm>
        <a:graphic>
          <a:graphicData uri="http://schemas.openxmlformats.org/presentationml/2006/ole">
            <mc:AlternateContent xmlns:mc="http://schemas.openxmlformats.org/markup-compatibility/2006">
              <mc:Choice xmlns:v="urn:schemas-microsoft-com:vml" Requires="v">
                <p:oleObj name="Equation" r:id="rId10" imgW="545760" imgH="203040" progId="Equation.3">
                  <p:embed/>
                </p:oleObj>
              </mc:Choice>
              <mc:Fallback>
                <p:oleObj name="Equation" r:id="rId10" imgW="545760" imgH="203040" progId="Equation.3">
                  <p:embed/>
                  <p:pic>
                    <p:nvPicPr>
                      <p:cNvPr id="195592"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73918" y="3243518"/>
                        <a:ext cx="1331912"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746518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normAutofit/>
          </a:bodyPr>
          <a:lstStyle/>
          <a:p>
            <a:pPr algn="l"/>
            <a:r>
              <a:rPr lang="en-US" dirty="0"/>
              <a:t>Modulation</a:t>
            </a:r>
            <a:r>
              <a:rPr lang="tr-TR" dirty="0"/>
              <a:t> (MO</a:t>
            </a:r>
            <a:endParaRPr lang="en-US" dirty="0"/>
          </a:p>
        </p:txBody>
      </p:sp>
      <p:sp>
        <p:nvSpPr>
          <p:cNvPr id="192515" name="Rectangle 3"/>
          <p:cNvSpPr>
            <a:spLocks noGrp="1" noChangeArrowheads="1"/>
          </p:cNvSpPr>
          <p:nvPr>
            <p:ph idx="1"/>
          </p:nvPr>
        </p:nvSpPr>
        <p:spPr/>
        <p:txBody>
          <a:bodyPr>
            <a:normAutofit/>
          </a:bodyPr>
          <a:lstStyle/>
          <a:p>
            <a:pPr marL="0" indent="0">
              <a:buNone/>
            </a:pPr>
            <a:r>
              <a:rPr lang="en-US" sz="1800" dirty="0"/>
              <a:t>To calculate the wavelength of the transmitter system and the antenna length to be used in the system, The following formulas are used.</a:t>
            </a:r>
            <a:br>
              <a:rPr lang="tr-TR" dirty="0"/>
            </a:br>
            <a:endParaRPr lang="tr-TR" dirty="0"/>
          </a:p>
          <a:p>
            <a:pPr marL="0" indent="0">
              <a:buNone/>
            </a:pPr>
            <a:endParaRPr lang="tr-TR" b="0" i="0" dirty="0">
              <a:solidFill>
                <a:srgbClr val="3B3B3B"/>
              </a:solidFill>
              <a:effectLst/>
              <a:latin typeface="Arial" panose="020B0604020202020204" pitchFamily="34" charset="0"/>
            </a:endParaRPr>
          </a:p>
          <a:p>
            <a:pPr marL="0" indent="0">
              <a:spcBef>
                <a:spcPts val="0"/>
              </a:spcBef>
              <a:buNone/>
            </a:pPr>
            <a:r>
              <a:rPr lang="en-US" sz="1800" b="1" i="0" dirty="0">
                <a:solidFill>
                  <a:srgbClr val="000000"/>
                </a:solidFill>
                <a:effectLst/>
                <a:latin typeface="Times New Roman" panose="02020603050405020304" pitchFamily="18" charset="0"/>
              </a:rPr>
              <a:t>Example 1.1</a:t>
            </a:r>
            <a:r>
              <a:rPr lang="en-US" sz="1800" i="0" dirty="0">
                <a:solidFill>
                  <a:srgbClr val="000000"/>
                </a:solidFill>
                <a:effectLst/>
                <a:latin typeface="Times New Roman" panose="02020603050405020304" pitchFamily="18" charset="0"/>
              </a:rPr>
              <a:t>: A 1 MHz signal is used as a carrier signal in the modulation process in a radio transmitter. Calculate the wavelength of this radio transmitter and the antenna size that should be used. (Speed ​​of light=300,000 Km/sec)</a:t>
            </a:r>
            <a:endParaRPr lang="tr-TR" dirty="0"/>
          </a:p>
          <a:p>
            <a:endParaRPr lang="tr-TR" dirty="0"/>
          </a:p>
          <a:p>
            <a:endParaRPr lang="tr-TR" dirty="0"/>
          </a:p>
        </p:txBody>
      </p:sp>
      <p:sp>
        <p:nvSpPr>
          <p:cNvPr id="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6</a:t>
            </a:fld>
            <a:endParaRPr lang="en-US" sz="1200" dirty="0">
              <a:latin typeface="Times New Roman"/>
              <a:cs typeface="Times New Roman"/>
            </a:endParaRPr>
          </a:p>
        </p:txBody>
      </p:sp>
      <p:pic>
        <p:nvPicPr>
          <p:cNvPr id="3" name="Resim 2">
            <a:extLst>
              <a:ext uri="{FF2B5EF4-FFF2-40B4-BE49-F238E27FC236}">
                <a16:creationId xmlns:a16="http://schemas.microsoft.com/office/drawing/2014/main" id="{ACA8EE2D-0EA1-4797-8618-62C0E64A7B09}"/>
              </a:ext>
            </a:extLst>
          </p:cNvPr>
          <p:cNvPicPr>
            <a:picLocks noChangeAspect="1"/>
          </p:cNvPicPr>
          <p:nvPr/>
        </p:nvPicPr>
        <p:blipFill>
          <a:blip r:embed="rId3"/>
          <a:stretch>
            <a:fillRect/>
          </a:stretch>
        </p:blipFill>
        <p:spPr>
          <a:xfrm>
            <a:off x="2797480" y="2247770"/>
            <a:ext cx="3048000" cy="1009650"/>
          </a:xfrm>
          <a:prstGeom prst="rect">
            <a:avLst/>
          </a:prstGeom>
        </p:spPr>
      </p:pic>
      <p:pic>
        <p:nvPicPr>
          <p:cNvPr id="8" name="Resim 7">
            <a:extLst>
              <a:ext uri="{FF2B5EF4-FFF2-40B4-BE49-F238E27FC236}">
                <a16:creationId xmlns:a16="http://schemas.microsoft.com/office/drawing/2014/main" id="{F3D051CC-4323-4139-898A-7569CABDEBE8}"/>
              </a:ext>
            </a:extLst>
          </p:cNvPr>
          <p:cNvPicPr>
            <a:picLocks noChangeAspect="1"/>
          </p:cNvPicPr>
          <p:nvPr/>
        </p:nvPicPr>
        <p:blipFill>
          <a:blip r:embed="rId4"/>
          <a:stretch>
            <a:fillRect/>
          </a:stretch>
        </p:blipFill>
        <p:spPr>
          <a:xfrm>
            <a:off x="2190750" y="4484101"/>
            <a:ext cx="4762500" cy="1800225"/>
          </a:xfrm>
          <a:prstGeom prst="rect">
            <a:avLst/>
          </a:prstGeom>
        </p:spPr>
      </p:pic>
    </p:spTree>
    <p:extLst>
      <p:ext uri="{BB962C8B-B14F-4D97-AF65-F5344CB8AC3E}">
        <p14:creationId xmlns:p14="http://schemas.microsoft.com/office/powerpoint/2010/main" val="27936898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normAutofit fontScale="90000"/>
          </a:bodyPr>
          <a:lstStyle/>
          <a:p>
            <a:r>
              <a:rPr lang="en-US" dirty="0"/>
              <a:t>Binary Frequency-Shift Keying (BFSK)</a:t>
            </a:r>
          </a:p>
        </p:txBody>
      </p:sp>
      <p:sp>
        <p:nvSpPr>
          <p:cNvPr id="195587" name="Rectangle 3"/>
          <p:cNvSpPr>
            <a:spLocks noGrp="1" noChangeArrowheads="1"/>
          </p:cNvSpPr>
          <p:nvPr>
            <p:ph idx="1"/>
          </p:nvPr>
        </p:nvSpPr>
        <p:spPr/>
        <p:txBody>
          <a:bodyPr/>
          <a:lstStyle/>
          <a:p>
            <a:pPr>
              <a:lnSpc>
                <a:spcPct val="90000"/>
              </a:lnSpc>
            </a:pPr>
            <a:r>
              <a:rPr lang="en-US" sz="2000" dirty="0" err="1"/>
              <a:t>Frekans</a:t>
            </a:r>
            <a:r>
              <a:rPr lang="en-US" sz="2000" dirty="0"/>
              <a:t> </a:t>
            </a:r>
            <a:r>
              <a:rPr lang="en-US" sz="2000" dirty="0" err="1"/>
              <a:t>kaydırmalı</a:t>
            </a:r>
            <a:r>
              <a:rPr lang="en-US" sz="2000" dirty="0"/>
              <a:t> </a:t>
            </a:r>
            <a:r>
              <a:rPr lang="en-US" sz="2000" dirty="0" err="1"/>
              <a:t>anahtarlama</a:t>
            </a:r>
            <a:r>
              <a:rPr lang="en-US" sz="2000" dirty="0"/>
              <a:t> (FSK), </a:t>
            </a:r>
            <a:r>
              <a:rPr lang="en-US" sz="2000" dirty="0" err="1"/>
              <a:t>nispeten</a:t>
            </a:r>
            <a:r>
              <a:rPr lang="en-US" sz="2000" dirty="0"/>
              <a:t> </a:t>
            </a:r>
            <a:r>
              <a:rPr lang="en-US" sz="2000" dirty="0" err="1"/>
              <a:t>basit</a:t>
            </a:r>
            <a:r>
              <a:rPr lang="en-US" sz="2000" dirty="0"/>
              <a:t>, </a:t>
            </a:r>
            <a:r>
              <a:rPr lang="en-US" sz="2000" dirty="0" err="1"/>
              <a:t>düşük</a:t>
            </a:r>
            <a:r>
              <a:rPr lang="tr-TR" sz="2000" dirty="0"/>
              <a:t> </a:t>
            </a:r>
            <a:r>
              <a:rPr lang="en-US" sz="2000" dirty="0" err="1"/>
              <a:t>performanslı</a:t>
            </a:r>
            <a:r>
              <a:rPr lang="en-US" sz="2000" dirty="0"/>
              <a:t> </a:t>
            </a:r>
            <a:r>
              <a:rPr lang="en-US" sz="2000" dirty="0" err="1"/>
              <a:t>bir</a:t>
            </a:r>
            <a:r>
              <a:rPr lang="en-US" sz="2000" dirty="0"/>
              <a:t> </a:t>
            </a:r>
            <a:r>
              <a:rPr lang="en-US" sz="2000" dirty="0" err="1"/>
              <a:t>sayısal</a:t>
            </a:r>
            <a:r>
              <a:rPr lang="en-US" sz="2000" dirty="0"/>
              <a:t> </a:t>
            </a:r>
            <a:r>
              <a:rPr lang="en-US" sz="2000" dirty="0" err="1"/>
              <a:t>modülasyon</a:t>
            </a:r>
            <a:r>
              <a:rPr lang="en-US" sz="2000" dirty="0"/>
              <a:t> </a:t>
            </a:r>
            <a:r>
              <a:rPr lang="en-US" sz="2000" dirty="0" err="1"/>
              <a:t>biçimidir</a:t>
            </a:r>
            <a:r>
              <a:rPr lang="en-US" sz="2000" dirty="0"/>
              <a:t>. FSK, </a:t>
            </a:r>
            <a:r>
              <a:rPr lang="en-US" sz="2000" dirty="0" err="1"/>
              <a:t>klasik</a:t>
            </a:r>
            <a:r>
              <a:rPr lang="en-US" sz="2000" dirty="0"/>
              <a:t> </a:t>
            </a:r>
            <a:r>
              <a:rPr lang="en-US" sz="2000" dirty="0" err="1"/>
              <a:t>frekans</a:t>
            </a:r>
            <a:r>
              <a:rPr lang="tr-TR" sz="2000" dirty="0"/>
              <a:t> </a:t>
            </a:r>
            <a:r>
              <a:rPr lang="en-US" sz="2000" dirty="0" err="1"/>
              <a:t>modülasyonuna</a:t>
            </a:r>
            <a:r>
              <a:rPr lang="en-US" sz="2000" dirty="0"/>
              <a:t> </a:t>
            </a:r>
            <a:r>
              <a:rPr lang="en-US" sz="2000" dirty="0" err="1"/>
              <a:t>benzer</a:t>
            </a:r>
            <a:r>
              <a:rPr lang="en-US" sz="2000" dirty="0"/>
              <a:t> </a:t>
            </a:r>
            <a:r>
              <a:rPr lang="en-US" sz="2000" dirty="0" err="1"/>
              <a:t>sabit-zarflı</a:t>
            </a:r>
            <a:r>
              <a:rPr lang="en-US" sz="2000" dirty="0"/>
              <a:t> </a:t>
            </a:r>
            <a:r>
              <a:rPr lang="en-US" sz="2000" dirty="0" err="1"/>
              <a:t>bir</a:t>
            </a:r>
            <a:r>
              <a:rPr lang="en-US" sz="2000" dirty="0"/>
              <a:t> </a:t>
            </a:r>
            <a:r>
              <a:rPr lang="en-US" sz="2000" dirty="0" err="1"/>
              <a:t>açı</a:t>
            </a:r>
            <a:r>
              <a:rPr lang="en-US" sz="2000" dirty="0"/>
              <a:t> </a:t>
            </a:r>
            <a:r>
              <a:rPr lang="en-US" sz="2000" dirty="0" err="1"/>
              <a:t>modülasyonu</a:t>
            </a:r>
            <a:r>
              <a:rPr lang="en-US" sz="2000" dirty="0"/>
              <a:t> </a:t>
            </a:r>
            <a:r>
              <a:rPr lang="en-US" sz="2000" dirty="0" err="1"/>
              <a:t>biçimidir;aradaki</a:t>
            </a:r>
            <a:r>
              <a:rPr lang="en-US" sz="2000" dirty="0"/>
              <a:t> fark, </a:t>
            </a:r>
            <a:r>
              <a:rPr lang="en-US" sz="2000" dirty="0" err="1"/>
              <a:t>modüle</a:t>
            </a:r>
            <a:r>
              <a:rPr lang="en-US" sz="2000" dirty="0"/>
              <a:t> </a:t>
            </a:r>
            <a:r>
              <a:rPr lang="en-US" sz="2000" dirty="0" err="1"/>
              <a:t>edici</a:t>
            </a:r>
            <a:r>
              <a:rPr lang="en-US" sz="2000" dirty="0"/>
              <a:t> </a:t>
            </a:r>
            <a:r>
              <a:rPr lang="en-US" sz="2000" dirty="0" err="1"/>
              <a:t>sinyalin</a:t>
            </a:r>
            <a:r>
              <a:rPr lang="en-US" sz="2000" dirty="0"/>
              <a:t> </a:t>
            </a:r>
            <a:r>
              <a:rPr lang="en-US" sz="2000" dirty="0" err="1"/>
              <a:t>sürekli</a:t>
            </a:r>
            <a:r>
              <a:rPr lang="en-US" sz="2000" dirty="0"/>
              <a:t> </a:t>
            </a:r>
            <a:r>
              <a:rPr lang="en-US" sz="2000" dirty="0" err="1"/>
              <a:t>değişen</a:t>
            </a:r>
            <a:r>
              <a:rPr lang="en-US" sz="2000" dirty="0"/>
              <a:t> </a:t>
            </a:r>
            <a:r>
              <a:rPr lang="en-US" sz="2000" dirty="0" err="1"/>
              <a:t>bir</a:t>
            </a:r>
            <a:r>
              <a:rPr lang="en-US" sz="2000" dirty="0"/>
              <a:t> </a:t>
            </a:r>
            <a:r>
              <a:rPr lang="en-US" sz="2000" dirty="0" err="1"/>
              <a:t>dalga</a:t>
            </a:r>
            <a:r>
              <a:rPr lang="en-US" sz="2000" dirty="0"/>
              <a:t> </a:t>
            </a:r>
            <a:r>
              <a:rPr lang="en-US" sz="2000" dirty="0" err="1"/>
              <a:t>biçimideğil</a:t>
            </a:r>
            <a:r>
              <a:rPr lang="en-US" sz="2000" dirty="0"/>
              <a:t>, </a:t>
            </a:r>
            <a:r>
              <a:rPr lang="en-US" sz="2000" dirty="0" err="1"/>
              <a:t>iki</a:t>
            </a:r>
            <a:r>
              <a:rPr lang="en-US" sz="2000" dirty="0"/>
              <a:t> </a:t>
            </a:r>
            <a:r>
              <a:rPr lang="en-US" sz="2000" dirty="0" err="1"/>
              <a:t>ayrık</a:t>
            </a:r>
            <a:r>
              <a:rPr lang="en-US" sz="2000" dirty="0"/>
              <a:t> </a:t>
            </a:r>
            <a:r>
              <a:rPr lang="en-US" sz="2000" dirty="0" err="1"/>
              <a:t>gerilim</a:t>
            </a:r>
            <a:r>
              <a:rPr lang="en-US" sz="2000" dirty="0"/>
              <a:t> </a:t>
            </a:r>
            <a:r>
              <a:rPr lang="en-US" sz="2000" dirty="0" err="1"/>
              <a:t>düzeyi</a:t>
            </a:r>
            <a:r>
              <a:rPr lang="en-US" sz="2000" dirty="0"/>
              <a:t> </a:t>
            </a:r>
            <a:r>
              <a:rPr lang="en-US" sz="2000" dirty="0" err="1"/>
              <a:t>arasında</a:t>
            </a:r>
            <a:r>
              <a:rPr lang="en-US" sz="2000" dirty="0"/>
              <a:t> </a:t>
            </a:r>
            <a:r>
              <a:rPr lang="en-US" sz="2000" dirty="0" err="1"/>
              <a:t>değişen</a:t>
            </a:r>
            <a:r>
              <a:rPr lang="en-US" sz="2000" dirty="0"/>
              <a:t> </a:t>
            </a:r>
            <a:r>
              <a:rPr lang="en-US" sz="2000" dirty="0" err="1"/>
              <a:t>ikili</a:t>
            </a:r>
            <a:r>
              <a:rPr lang="en-US" sz="2000" dirty="0"/>
              <a:t> </a:t>
            </a:r>
            <a:r>
              <a:rPr lang="en-US" sz="2000" dirty="0" err="1"/>
              <a:t>darbe</a:t>
            </a:r>
            <a:r>
              <a:rPr lang="en-US" sz="2000" dirty="0"/>
              <a:t> </a:t>
            </a:r>
            <a:r>
              <a:rPr lang="en-US" sz="2000" dirty="0" err="1"/>
              <a:t>akışı</a:t>
            </a:r>
            <a:r>
              <a:rPr lang="tr-TR" sz="2000" dirty="0"/>
              <a:t> </a:t>
            </a:r>
            <a:r>
              <a:rPr lang="en-US" sz="2000" dirty="0" err="1"/>
              <a:t>olmasıdır</a:t>
            </a:r>
            <a:r>
              <a:rPr lang="tr-TR" sz="2000" dirty="0"/>
              <a:t>.</a:t>
            </a:r>
          </a:p>
          <a:p>
            <a:pPr>
              <a:lnSpc>
                <a:spcPct val="90000"/>
              </a:lnSpc>
            </a:pPr>
            <a:endParaRPr lang="tr-TR" sz="2000" dirty="0"/>
          </a:p>
          <a:p>
            <a:pPr>
              <a:lnSpc>
                <a:spcPct val="90000"/>
              </a:lnSpc>
            </a:pPr>
            <a:r>
              <a:rPr lang="en-US" sz="2000" dirty="0" err="1"/>
              <a:t>İkili</a:t>
            </a:r>
            <a:r>
              <a:rPr lang="en-US" sz="2000" dirty="0"/>
              <a:t> </a:t>
            </a:r>
            <a:r>
              <a:rPr lang="en-US" sz="2000" dirty="0" err="1"/>
              <a:t>değerler</a:t>
            </a:r>
            <a:r>
              <a:rPr lang="en-US" sz="2000" dirty="0"/>
              <a:t> (binary digit) </a:t>
            </a:r>
            <a:r>
              <a:rPr lang="en-US" sz="2000" dirty="0" err="1"/>
              <a:t>taşıyıcı</a:t>
            </a:r>
            <a:r>
              <a:rPr lang="en-US" sz="2000" dirty="0"/>
              <a:t> (carrier) </a:t>
            </a:r>
            <a:r>
              <a:rPr lang="en-US" sz="2000" dirty="0" err="1"/>
              <a:t>frekansina</a:t>
            </a:r>
            <a:r>
              <a:rPr lang="en-US" sz="2000" dirty="0"/>
              <a:t> </a:t>
            </a:r>
            <a:r>
              <a:rPr lang="en-US" sz="2000" dirty="0" err="1"/>
              <a:t>yakın</a:t>
            </a:r>
            <a:r>
              <a:rPr lang="tr-TR" sz="2000" dirty="0"/>
              <a:t> </a:t>
            </a:r>
            <a:r>
              <a:rPr lang="en-US" sz="2000" dirty="0" err="1"/>
              <a:t>iki</a:t>
            </a:r>
            <a:r>
              <a:rPr lang="en-US" sz="2000" dirty="0"/>
              <a:t> </a:t>
            </a:r>
            <a:r>
              <a:rPr lang="en-US" sz="2000" dirty="0" err="1"/>
              <a:t>değişik</a:t>
            </a:r>
            <a:r>
              <a:rPr lang="en-US" sz="2000" dirty="0"/>
              <a:t> </a:t>
            </a:r>
            <a:r>
              <a:rPr lang="en-US" sz="2000" dirty="0" err="1"/>
              <a:t>frekans</a:t>
            </a:r>
            <a:r>
              <a:rPr lang="en-US" sz="2000" dirty="0"/>
              <a:t> </a:t>
            </a:r>
            <a:r>
              <a:rPr lang="en-US" sz="2000" dirty="0" err="1"/>
              <a:t>olarak</a:t>
            </a:r>
            <a:r>
              <a:rPr lang="en-US" sz="2000" dirty="0"/>
              <a:t> </a:t>
            </a:r>
            <a:r>
              <a:rPr lang="en-US" sz="2000" dirty="0" err="1"/>
              <a:t>ifade</a:t>
            </a:r>
            <a:r>
              <a:rPr lang="en-US" sz="2000" dirty="0"/>
              <a:t> </a:t>
            </a:r>
            <a:r>
              <a:rPr lang="en-US" sz="2000" dirty="0" err="1"/>
              <a:t>edilirler</a:t>
            </a:r>
            <a:r>
              <a:rPr lang="en-US" sz="2000" dirty="0"/>
              <a:t> </a:t>
            </a:r>
          </a:p>
        </p:txBody>
      </p:sp>
      <p:sp>
        <p:nvSpPr>
          <p:cNvPr id="9"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60</a:t>
            </a:fld>
            <a:endParaRPr lang="en-US" sz="1200" dirty="0">
              <a:latin typeface="Times New Roman"/>
              <a:cs typeface="Times New Roman"/>
            </a:endParaRPr>
          </a:p>
        </p:txBody>
      </p:sp>
      <p:pic>
        <p:nvPicPr>
          <p:cNvPr id="4" name="Resim 3">
            <a:extLst>
              <a:ext uri="{FF2B5EF4-FFF2-40B4-BE49-F238E27FC236}">
                <a16:creationId xmlns:a16="http://schemas.microsoft.com/office/drawing/2014/main" id="{C636455D-116C-472B-8102-751B49F2CBA7}"/>
              </a:ext>
            </a:extLst>
          </p:cNvPr>
          <p:cNvPicPr>
            <a:picLocks noChangeAspect="1"/>
          </p:cNvPicPr>
          <p:nvPr/>
        </p:nvPicPr>
        <p:blipFill>
          <a:blip r:embed="rId2"/>
          <a:stretch>
            <a:fillRect/>
          </a:stretch>
        </p:blipFill>
        <p:spPr>
          <a:xfrm>
            <a:off x="2243268" y="4086225"/>
            <a:ext cx="4181475" cy="1171575"/>
          </a:xfrm>
          <a:prstGeom prst="rect">
            <a:avLst/>
          </a:prstGeom>
        </p:spPr>
      </p:pic>
    </p:spTree>
    <p:extLst>
      <p:ext uri="{BB962C8B-B14F-4D97-AF65-F5344CB8AC3E}">
        <p14:creationId xmlns:p14="http://schemas.microsoft.com/office/powerpoint/2010/main" val="587540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normAutofit fontScale="90000"/>
          </a:bodyPr>
          <a:lstStyle/>
          <a:p>
            <a:r>
              <a:rPr lang="en-US" dirty="0"/>
              <a:t>Binary Frequency-Shift Keying (BFSK)</a:t>
            </a:r>
          </a:p>
        </p:txBody>
      </p:sp>
      <p:sp>
        <p:nvSpPr>
          <p:cNvPr id="195587" name="Rectangle 3"/>
          <p:cNvSpPr>
            <a:spLocks noGrp="1" noChangeArrowheads="1"/>
          </p:cNvSpPr>
          <p:nvPr>
            <p:ph idx="1"/>
          </p:nvPr>
        </p:nvSpPr>
        <p:spPr/>
        <p:txBody>
          <a:bodyPr/>
          <a:lstStyle/>
          <a:p>
            <a:pPr>
              <a:lnSpc>
                <a:spcPct val="90000"/>
              </a:lnSpc>
            </a:pPr>
            <a:r>
              <a:rPr lang="en-US" sz="2000" b="1" dirty="0" err="1"/>
              <a:t>Frekans</a:t>
            </a:r>
            <a:r>
              <a:rPr lang="en-US" sz="2000" b="1" dirty="0"/>
              <a:t> </a:t>
            </a:r>
            <a:r>
              <a:rPr lang="en-US" sz="2000" b="1" dirty="0" err="1"/>
              <a:t>kaydırmalı</a:t>
            </a:r>
            <a:r>
              <a:rPr lang="en-US" sz="2000" b="1" dirty="0"/>
              <a:t> </a:t>
            </a:r>
            <a:r>
              <a:rPr lang="en-US" sz="2000" b="1" dirty="0" err="1"/>
              <a:t>anahtarlama</a:t>
            </a:r>
            <a:r>
              <a:rPr lang="en-US" sz="2000" b="1" dirty="0"/>
              <a:t> (FSK), </a:t>
            </a:r>
          </a:p>
        </p:txBody>
      </p:sp>
      <p:sp>
        <p:nvSpPr>
          <p:cNvPr id="9"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61</a:t>
            </a:fld>
            <a:endParaRPr lang="en-US" sz="1200" dirty="0">
              <a:latin typeface="Times New Roman"/>
              <a:cs typeface="Times New Roman"/>
            </a:endParaRPr>
          </a:p>
        </p:txBody>
      </p:sp>
      <p:pic>
        <p:nvPicPr>
          <p:cNvPr id="3" name="Resim 2">
            <a:extLst>
              <a:ext uri="{FF2B5EF4-FFF2-40B4-BE49-F238E27FC236}">
                <a16:creationId xmlns:a16="http://schemas.microsoft.com/office/drawing/2014/main" id="{80C00A7C-C232-4429-AD56-CC892982FD46}"/>
              </a:ext>
            </a:extLst>
          </p:cNvPr>
          <p:cNvPicPr>
            <a:picLocks noChangeAspect="1"/>
          </p:cNvPicPr>
          <p:nvPr/>
        </p:nvPicPr>
        <p:blipFill>
          <a:blip r:embed="rId2"/>
          <a:stretch>
            <a:fillRect/>
          </a:stretch>
        </p:blipFill>
        <p:spPr>
          <a:xfrm>
            <a:off x="1113045" y="2099098"/>
            <a:ext cx="5955082" cy="4209627"/>
          </a:xfrm>
          <a:prstGeom prst="rect">
            <a:avLst/>
          </a:prstGeom>
        </p:spPr>
      </p:pic>
    </p:spTree>
    <p:extLst>
      <p:ext uri="{BB962C8B-B14F-4D97-AF65-F5344CB8AC3E}">
        <p14:creationId xmlns:p14="http://schemas.microsoft.com/office/powerpoint/2010/main" val="4057788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1026"/>
          <p:cNvSpPr>
            <a:spLocks noGrp="1" noChangeArrowheads="1"/>
          </p:cNvSpPr>
          <p:nvPr>
            <p:ph type="title"/>
          </p:nvPr>
        </p:nvSpPr>
        <p:spPr/>
        <p:txBody>
          <a:bodyPr>
            <a:normAutofit fontScale="90000"/>
          </a:bodyPr>
          <a:lstStyle/>
          <a:p>
            <a:r>
              <a:rPr lang="en-US" dirty="0"/>
              <a:t>Binary Frequency-Shift Keying (BFSK)</a:t>
            </a:r>
          </a:p>
        </p:txBody>
      </p:sp>
      <p:sp>
        <p:nvSpPr>
          <p:cNvPr id="202755" name="Rectangle 1027"/>
          <p:cNvSpPr>
            <a:spLocks noGrp="1" noChangeArrowheads="1"/>
          </p:cNvSpPr>
          <p:nvPr>
            <p:ph idx="1"/>
          </p:nvPr>
        </p:nvSpPr>
        <p:spPr>
          <a:xfrm>
            <a:off x="457200" y="1600201"/>
            <a:ext cx="8229600" cy="2667000"/>
          </a:xfrm>
        </p:spPr>
        <p:txBody>
          <a:bodyPr>
            <a:normAutofit lnSpcReduction="10000"/>
          </a:bodyPr>
          <a:lstStyle/>
          <a:p>
            <a:r>
              <a:rPr lang="en-US" dirty="0"/>
              <a:t>Less susceptible to error than ASK</a:t>
            </a:r>
          </a:p>
          <a:p>
            <a:r>
              <a:rPr lang="en-US" dirty="0"/>
              <a:t>Used for high-frequency (3 to 30 MHz) radio transmission</a:t>
            </a:r>
          </a:p>
          <a:p>
            <a:r>
              <a:rPr lang="en-US" dirty="0"/>
              <a:t>Can be used at higher frequencies on LANs that use coaxial cable</a:t>
            </a:r>
          </a:p>
        </p:txBody>
      </p:sp>
      <p:sp>
        <p:nvSpPr>
          <p:cNvPr id="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62</a:t>
            </a:fld>
            <a:endParaRPr lang="en-US" sz="1200" dirty="0">
              <a:latin typeface="Times New Roman"/>
              <a:cs typeface="Times New Roman"/>
            </a:endParaRPr>
          </a:p>
        </p:txBody>
      </p:sp>
      <p:pic>
        <p:nvPicPr>
          <p:cNvPr id="2" name="Picture 1">
            <a:extLst>
              <a:ext uri="{FF2B5EF4-FFF2-40B4-BE49-F238E27FC236}">
                <a16:creationId xmlns:a16="http://schemas.microsoft.com/office/drawing/2014/main" id="{41A2D70B-66EC-443A-B11D-360ED95A97A8}"/>
              </a:ext>
            </a:extLst>
          </p:cNvPr>
          <p:cNvPicPr>
            <a:picLocks noChangeAspect="1"/>
          </p:cNvPicPr>
          <p:nvPr/>
        </p:nvPicPr>
        <p:blipFill>
          <a:blip r:embed="rId2"/>
          <a:stretch>
            <a:fillRect/>
          </a:stretch>
        </p:blipFill>
        <p:spPr>
          <a:xfrm>
            <a:off x="1174146" y="4091289"/>
            <a:ext cx="6943725" cy="2667000"/>
          </a:xfrm>
          <a:prstGeom prst="rect">
            <a:avLst/>
          </a:prstGeom>
        </p:spPr>
      </p:pic>
    </p:spTree>
    <p:extLst>
      <p:ext uri="{BB962C8B-B14F-4D97-AF65-F5344CB8AC3E}">
        <p14:creationId xmlns:p14="http://schemas.microsoft.com/office/powerpoint/2010/main" val="39106191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7.3 Full-Duplex FSK Transmission on a Voice Grade Channel</a:t>
            </a:r>
          </a:p>
        </p:txBody>
      </p:sp>
      <p:pic>
        <p:nvPicPr>
          <p:cNvPr id="2" name="Picture Placeholder 1" descr="Ch07fig03.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t="-23729" b="-23729"/>
          <a:stretch>
            <a:fillRect/>
          </a:stretch>
        </p:blipFill>
        <p:spPr/>
      </p:pic>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63</a:t>
            </a:fld>
            <a:endParaRPr lang="en-US" sz="1200" dirty="0">
              <a:latin typeface="Times New Roman"/>
              <a:cs typeface="Times New Roman"/>
            </a:endParaRPr>
          </a:p>
        </p:txBody>
      </p:sp>
      <p:pic>
        <p:nvPicPr>
          <p:cNvPr id="3" name="Picture 2" descr="7_3_full_duplex_fsk_transmission_on_a_voice_grade_line.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25244862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C133E-038C-42AE-BA8F-EC6906AFEB2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39355355-B7E9-4DDB-A6BC-260F425B14F2}"/>
              </a:ext>
            </a:extLst>
          </p:cNvPr>
          <p:cNvSpPr>
            <a:spLocks noGrp="1"/>
          </p:cNvSpPr>
          <p:nvPr>
            <p:ph idx="1"/>
          </p:nvPr>
        </p:nvSpPr>
        <p:spPr/>
        <p:txBody>
          <a:bodyPr/>
          <a:lstStyle/>
          <a:p>
            <a:r>
              <a:rPr lang="en-US" dirty="0"/>
              <a:t>Given a bit rate of 100 bps and a carrier frequency of 800 Hz or 1200 Hz to represent a binary 0 or 1, draw an FSK signal for the bit sequence 10110.</a:t>
            </a:r>
          </a:p>
        </p:txBody>
      </p:sp>
    </p:spTree>
    <p:extLst>
      <p:ext uri="{BB962C8B-B14F-4D97-AF65-F5344CB8AC3E}">
        <p14:creationId xmlns:p14="http://schemas.microsoft.com/office/powerpoint/2010/main" val="36999379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C133E-038C-42AE-BA8F-EC6906AFEB2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39355355-B7E9-4DDB-A6BC-260F425B14F2}"/>
              </a:ext>
            </a:extLst>
          </p:cNvPr>
          <p:cNvSpPr>
            <a:spLocks noGrp="1"/>
          </p:cNvSpPr>
          <p:nvPr>
            <p:ph idx="1"/>
          </p:nvPr>
        </p:nvSpPr>
        <p:spPr/>
        <p:txBody>
          <a:bodyPr/>
          <a:lstStyle/>
          <a:p>
            <a:r>
              <a:rPr lang="en-US" dirty="0"/>
              <a:t>Given a bit rate of 100 bps and a carrier frequency of 800 Hz or 1200 Hz to represent a binary 0 or 1, draw an FSK signal for the bit sequence 10110.</a:t>
            </a:r>
          </a:p>
        </p:txBody>
      </p:sp>
      <p:pic>
        <p:nvPicPr>
          <p:cNvPr id="5" name="Picture 4">
            <a:extLst>
              <a:ext uri="{FF2B5EF4-FFF2-40B4-BE49-F238E27FC236}">
                <a16:creationId xmlns:a16="http://schemas.microsoft.com/office/drawing/2014/main" id="{D18844C3-1E74-4C87-9EF9-51A0B65AAF81}"/>
              </a:ext>
            </a:extLst>
          </p:cNvPr>
          <p:cNvPicPr>
            <a:picLocks noChangeAspect="1"/>
          </p:cNvPicPr>
          <p:nvPr/>
        </p:nvPicPr>
        <p:blipFill>
          <a:blip r:embed="rId3"/>
          <a:stretch>
            <a:fillRect/>
          </a:stretch>
        </p:blipFill>
        <p:spPr>
          <a:xfrm>
            <a:off x="1028700" y="3588248"/>
            <a:ext cx="7372350" cy="3177737"/>
          </a:xfrm>
          <a:prstGeom prst="rect">
            <a:avLst/>
          </a:prstGeom>
        </p:spPr>
      </p:pic>
    </p:spTree>
    <p:extLst>
      <p:ext uri="{BB962C8B-B14F-4D97-AF65-F5344CB8AC3E}">
        <p14:creationId xmlns:p14="http://schemas.microsoft.com/office/powerpoint/2010/main" val="23537059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normAutofit fontScale="90000"/>
          </a:bodyPr>
          <a:lstStyle/>
          <a:p>
            <a:r>
              <a:rPr lang="en-US" dirty="0"/>
              <a:t>Multiple Frequency-Shift Keying (MFSK)</a:t>
            </a:r>
          </a:p>
        </p:txBody>
      </p:sp>
      <p:sp>
        <p:nvSpPr>
          <p:cNvPr id="203779" name="Rectangle 3"/>
          <p:cNvSpPr>
            <a:spLocks noGrp="1" noChangeArrowheads="1"/>
          </p:cNvSpPr>
          <p:nvPr>
            <p:ph idx="1"/>
          </p:nvPr>
        </p:nvSpPr>
        <p:spPr/>
        <p:txBody>
          <a:bodyPr/>
          <a:lstStyle/>
          <a:p>
            <a:pPr>
              <a:lnSpc>
                <a:spcPct val="90000"/>
              </a:lnSpc>
            </a:pPr>
            <a:r>
              <a:rPr lang="en-US" sz="2800" dirty="0"/>
              <a:t>More than two frequencies are used</a:t>
            </a:r>
          </a:p>
          <a:p>
            <a:pPr>
              <a:lnSpc>
                <a:spcPct val="90000"/>
              </a:lnSpc>
            </a:pPr>
            <a:r>
              <a:rPr lang="en-US" sz="2800" dirty="0"/>
              <a:t>More bandwidth efficient but more susceptible to error</a:t>
            </a:r>
          </a:p>
          <a:p>
            <a:pPr>
              <a:lnSpc>
                <a:spcPct val="90000"/>
              </a:lnSpc>
            </a:pPr>
            <a:endParaRPr lang="en-US" sz="2800" dirty="0"/>
          </a:p>
          <a:p>
            <a:pPr>
              <a:lnSpc>
                <a:spcPct val="90000"/>
              </a:lnSpc>
            </a:pPr>
            <a:endParaRPr lang="en-US" sz="2800" dirty="0"/>
          </a:p>
          <a:p>
            <a:pPr lvl="2">
              <a:lnSpc>
                <a:spcPct val="90000"/>
              </a:lnSpc>
            </a:pPr>
            <a:endParaRPr lang="en-US" sz="2000" i="1" dirty="0"/>
          </a:p>
          <a:p>
            <a:pPr lvl="2">
              <a:lnSpc>
                <a:spcPct val="90000"/>
              </a:lnSpc>
            </a:pPr>
            <a:r>
              <a:rPr lang="en-US" sz="2000" i="1" dirty="0"/>
              <a:t>f </a:t>
            </a:r>
            <a:r>
              <a:rPr lang="en-US" sz="2000" i="1" baseline="-25000" dirty="0" err="1"/>
              <a:t>i</a:t>
            </a:r>
            <a:r>
              <a:rPr lang="en-US" sz="2000" i="1" dirty="0"/>
              <a:t> </a:t>
            </a:r>
            <a:r>
              <a:rPr lang="en-US" sz="2000" dirty="0"/>
              <a:t>= </a:t>
            </a:r>
            <a:r>
              <a:rPr lang="en-US" sz="2000" i="1" dirty="0"/>
              <a:t>f </a:t>
            </a:r>
            <a:r>
              <a:rPr lang="en-US" sz="2000" i="1" baseline="-25000" dirty="0"/>
              <a:t>c</a:t>
            </a:r>
            <a:r>
              <a:rPr lang="en-US" sz="2000" i="1" dirty="0"/>
              <a:t> </a:t>
            </a:r>
            <a:r>
              <a:rPr lang="en-US" sz="2000" dirty="0"/>
              <a:t>+ (</a:t>
            </a:r>
            <a:r>
              <a:rPr lang="en-US" sz="2000" i="1" dirty="0"/>
              <a:t>2i </a:t>
            </a:r>
            <a:r>
              <a:rPr lang="en-US" sz="2000" dirty="0"/>
              <a:t>– 1 – M)</a:t>
            </a:r>
            <a:r>
              <a:rPr lang="en-US" sz="2000" i="1" dirty="0"/>
              <a:t>f </a:t>
            </a:r>
            <a:r>
              <a:rPr lang="en-US" sz="2000" i="1" baseline="-25000" dirty="0"/>
              <a:t>d</a:t>
            </a:r>
          </a:p>
          <a:p>
            <a:pPr lvl="2">
              <a:lnSpc>
                <a:spcPct val="90000"/>
              </a:lnSpc>
            </a:pPr>
            <a:r>
              <a:rPr lang="en-US" sz="2000" i="1" dirty="0"/>
              <a:t>f </a:t>
            </a:r>
            <a:r>
              <a:rPr lang="en-US" sz="2000" i="1" baseline="-25000" dirty="0"/>
              <a:t>c</a:t>
            </a:r>
            <a:r>
              <a:rPr lang="en-US" sz="2000" i="1" dirty="0"/>
              <a:t> </a:t>
            </a:r>
            <a:r>
              <a:rPr lang="en-US" sz="2000" dirty="0"/>
              <a:t>= the carrier frequency</a:t>
            </a:r>
          </a:p>
          <a:p>
            <a:pPr lvl="2">
              <a:lnSpc>
                <a:spcPct val="90000"/>
              </a:lnSpc>
            </a:pPr>
            <a:r>
              <a:rPr lang="en-US" sz="2000" i="1" dirty="0"/>
              <a:t>f </a:t>
            </a:r>
            <a:r>
              <a:rPr lang="en-US" sz="2000" i="1" baseline="-25000" dirty="0"/>
              <a:t>d</a:t>
            </a:r>
            <a:r>
              <a:rPr lang="en-US" sz="2000" i="1" dirty="0"/>
              <a:t> </a:t>
            </a:r>
            <a:r>
              <a:rPr lang="en-US" sz="2000" dirty="0"/>
              <a:t>= the difference frequency</a:t>
            </a:r>
          </a:p>
          <a:p>
            <a:pPr lvl="2">
              <a:lnSpc>
                <a:spcPct val="90000"/>
              </a:lnSpc>
            </a:pPr>
            <a:r>
              <a:rPr lang="en-US" sz="2000" i="1" dirty="0"/>
              <a:t>M </a:t>
            </a:r>
            <a:r>
              <a:rPr lang="en-US" sz="2000" dirty="0"/>
              <a:t>= number of different signal elements = 2</a:t>
            </a:r>
            <a:r>
              <a:rPr lang="en-US" sz="2000" i="1" baseline="30000" dirty="0"/>
              <a:t>L</a:t>
            </a:r>
          </a:p>
          <a:p>
            <a:pPr lvl="2">
              <a:lnSpc>
                <a:spcPct val="90000"/>
              </a:lnSpc>
            </a:pPr>
            <a:r>
              <a:rPr lang="en-US" sz="2000" i="1" dirty="0"/>
              <a:t>L </a:t>
            </a:r>
            <a:r>
              <a:rPr lang="en-US" sz="2000" dirty="0"/>
              <a:t>= number of bits per signal element</a:t>
            </a:r>
          </a:p>
        </p:txBody>
      </p:sp>
      <p:sp>
        <p:nvSpPr>
          <p:cNvPr id="6"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66</a:t>
            </a:fld>
            <a:endParaRPr lang="en-US" sz="1200" dirty="0">
              <a:latin typeface="Times New Roman"/>
              <a:cs typeface="Times New Roman"/>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742866827"/>
              </p:ext>
            </p:extLst>
          </p:nvPr>
        </p:nvGraphicFramePr>
        <p:xfrm>
          <a:off x="2358274" y="3057407"/>
          <a:ext cx="4827588" cy="750887"/>
        </p:xfrm>
        <a:graphic>
          <a:graphicData uri="http://schemas.openxmlformats.org/presentationml/2006/ole">
            <mc:AlternateContent xmlns:mc="http://schemas.openxmlformats.org/markup-compatibility/2006">
              <mc:Choice xmlns:v="urn:schemas-microsoft-com:vml" Requires="v">
                <p:oleObj name="Equation" r:id="rId3" imgW="1879600" imgH="292100" progId="Equation.DSMT4">
                  <p:embed/>
                </p:oleObj>
              </mc:Choice>
              <mc:Fallback>
                <p:oleObj name="Equation" r:id="rId3" imgW="1879600" imgH="292100" progId="Equation.DSMT4">
                  <p:embed/>
                  <p:pic>
                    <p:nvPicPr>
                      <p:cNvPr id="2" name="Object 1"/>
                      <p:cNvPicPr/>
                      <p:nvPr/>
                    </p:nvPicPr>
                    <p:blipFill>
                      <a:blip r:embed="rId4"/>
                      <a:stretch>
                        <a:fillRect/>
                      </a:stretch>
                    </p:blipFill>
                    <p:spPr>
                      <a:xfrm>
                        <a:off x="2358274" y="3057407"/>
                        <a:ext cx="4827588" cy="750887"/>
                      </a:xfrm>
                      <a:prstGeom prst="rect">
                        <a:avLst/>
                      </a:prstGeom>
                    </p:spPr>
                  </p:pic>
                </p:oleObj>
              </mc:Fallback>
            </mc:AlternateContent>
          </a:graphicData>
        </a:graphic>
      </p:graphicFrame>
    </p:spTree>
    <p:extLst>
      <p:ext uri="{BB962C8B-B14F-4D97-AF65-F5344CB8AC3E}">
        <p14:creationId xmlns:p14="http://schemas.microsoft.com/office/powerpoint/2010/main" val="20905263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normAutofit fontScale="90000"/>
          </a:bodyPr>
          <a:lstStyle/>
          <a:p>
            <a:r>
              <a:rPr lang="en-US" dirty="0"/>
              <a:t>Multiple Frequency-Shift Keying (MFSK)</a:t>
            </a:r>
          </a:p>
        </p:txBody>
      </p:sp>
      <p:sp>
        <p:nvSpPr>
          <p:cNvPr id="210947" name="Rectangle 3"/>
          <p:cNvSpPr>
            <a:spLocks noGrp="1" noChangeArrowheads="1"/>
          </p:cNvSpPr>
          <p:nvPr>
            <p:ph idx="1"/>
          </p:nvPr>
        </p:nvSpPr>
        <p:spPr/>
        <p:txBody>
          <a:bodyPr/>
          <a:lstStyle/>
          <a:p>
            <a:pPr marL="609600" indent="-609600"/>
            <a:r>
              <a:rPr lang="en-US" dirty="0"/>
              <a:t>To match data rate of input bit stream, each output signal element is held for:</a:t>
            </a:r>
          </a:p>
          <a:p>
            <a:pPr marL="990600" lvl="1" indent="-533400" algn="ctr">
              <a:buFont typeface="Wingdings" charset="0"/>
              <a:buNone/>
            </a:pPr>
            <a:r>
              <a:rPr lang="en-US" i="1" dirty="0" err="1"/>
              <a:t>T</a:t>
            </a:r>
            <a:r>
              <a:rPr lang="en-US" baseline="-25000" dirty="0" err="1"/>
              <a:t>s</a:t>
            </a:r>
            <a:r>
              <a:rPr lang="en-US" dirty="0"/>
              <a:t>=</a:t>
            </a:r>
            <a:r>
              <a:rPr lang="en-US" i="1" dirty="0"/>
              <a:t>LT</a:t>
            </a:r>
            <a:r>
              <a:rPr lang="en-US" dirty="0"/>
              <a:t> seconds</a:t>
            </a:r>
          </a:p>
          <a:p>
            <a:pPr marL="1371600" lvl="2" indent="-457200"/>
            <a:r>
              <a:rPr lang="en-US" dirty="0"/>
              <a:t>where </a:t>
            </a:r>
            <a:r>
              <a:rPr lang="en-US" i="1" dirty="0"/>
              <a:t>T</a:t>
            </a:r>
            <a:r>
              <a:rPr lang="en-US" dirty="0"/>
              <a:t>  is the bit period (data rate = 1/</a:t>
            </a:r>
            <a:r>
              <a:rPr lang="en-US" i="1" dirty="0"/>
              <a:t>T</a:t>
            </a:r>
            <a:r>
              <a:rPr lang="en-US" dirty="0"/>
              <a:t>)</a:t>
            </a:r>
          </a:p>
          <a:p>
            <a:pPr marL="609600" indent="-609600"/>
            <a:r>
              <a:rPr lang="en-US" dirty="0"/>
              <a:t>So, one signal element encodes </a:t>
            </a:r>
            <a:r>
              <a:rPr lang="en-US" i="1" dirty="0"/>
              <a:t>L</a:t>
            </a:r>
            <a:r>
              <a:rPr lang="en-US" dirty="0"/>
              <a:t> bits</a:t>
            </a:r>
            <a:endParaRPr lang="en-US" baseline="-25000" dirty="0"/>
          </a:p>
        </p:txBody>
      </p:sp>
      <p:sp>
        <p:nvSpPr>
          <p:cNvPr id="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67</a:t>
            </a:fld>
            <a:endParaRPr lang="en-US" sz="1200" dirty="0">
              <a:latin typeface="Times New Roman"/>
              <a:cs typeface="Times New Roman"/>
            </a:endParaRPr>
          </a:p>
        </p:txBody>
      </p:sp>
    </p:spTree>
    <p:extLst>
      <p:ext uri="{BB962C8B-B14F-4D97-AF65-F5344CB8AC3E}">
        <p14:creationId xmlns:p14="http://schemas.microsoft.com/office/powerpoint/2010/main" val="32576479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normAutofit fontScale="90000"/>
          </a:bodyPr>
          <a:lstStyle/>
          <a:p>
            <a:r>
              <a:rPr lang="en-US" dirty="0"/>
              <a:t>Multiple Frequency-Shift Keying (MFSK)</a:t>
            </a:r>
          </a:p>
        </p:txBody>
      </p:sp>
      <p:sp>
        <p:nvSpPr>
          <p:cNvPr id="211971" name="Rectangle 3"/>
          <p:cNvSpPr>
            <a:spLocks noGrp="1" noChangeArrowheads="1"/>
          </p:cNvSpPr>
          <p:nvPr>
            <p:ph idx="1"/>
          </p:nvPr>
        </p:nvSpPr>
        <p:spPr/>
        <p:txBody>
          <a:bodyPr/>
          <a:lstStyle/>
          <a:p>
            <a:r>
              <a:rPr lang="en-US" dirty="0"/>
              <a:t>Total bandwidth required </a:t>
            </a:r>
          </a:p>
          <a:p>
            <a:pPr lvl="1" algn="ctr">
              <a:buFont typeface="Wingdings" charset="0"/>
              <a:buNone/>
            </a:pPr>
            <a:r>
              <a:rPr lang="en-US" dirty="0"/>
              <a:t>2</a:t>
            </a:r>
            <a:r>
              <a:rPr lang="en-US" i="1" dirty="0"/>
              <a:t>Mf</a:t>
            </a:r>
            <a:r>
              <a:rPr lang="en-US" i="1" baseline="-25000" dirty="0"/>
              <a:t>d</a:t>
            </a:r>
          </a:p>
          <a:p>
            <a:pPr marL="341313" indent="-341313"/>
            <a:r>
              <a:rPr lang="en-US" dirty="0"/>
              <a:t>Minimum frequency separation required </a:t>
            </a:r>
          </a:p>
          <a:p>
            <a:pPr marL="450850" indent="-450850" algn="ctr"/>
            <a:r>
              <a:rPr lang="en-US" dirty="0"/>
              <a:t>2</a:t>
            </a:r>
            <a:r>
              <a:rPr lang="en-US" i="1" dirty="0"/>
              <a:t>f</a:t>
            </a:r>
            <a:r>
              <a:rPr lang="en-US" i="1" baseline="-25000" dirty="0"/>
              <a:t>d</a:t>
            </a:r>
            <a:r>
              <a:rPr lang="en-US" dirty="0"/>
              <a:t>=1/</a:t>
            </a:r>
            <a:r>
              <a:rPr lang="en-US" i="1" dirty="0" err="1"/>
              <a:t>T</a:t>
            </a:r>
            <a:r>
              <a:rPr lang="en-US" i="1" baseline="-25000" dirty="0" err="1"/>
              <a:t>s</a:t>
            </a:r>
            <a:endParaRPr lang="en-US" i="1" baseline="-25000" dirty="0"/>
          </a:p>
          <a:p>
            <a:r>
              <a:rPr lang="en-US" dirty="0"/>
              <a:t>Therefore, modulator requires a bandwidth of</a:t>
            </a:r>
          </a:p>
          <a:p>
            <a:pPr lvl="1" algn="ctr">
              <a:buNone/>
            </a:pPr>
            <a:r>
              <a:rPr lang="en-US" i="1" dirty="0"/>
              <a:t>Wd </a:t>
            </a:r>
            <a:r>
              <a:rPr lang="en-US" dirty="0"/>
              <a:t>= 2</a:t>
            </a:r>
            <a:r>
              <a:rPr lang="en-US" i="1" dirty="0"/>
              <a:t>Mfd </a:t>
            </a:r>
            <a:r>
              <a:rPr lang="en-US" i="1" baseline="-25000" dirty="0"/>
              <a:t>= </a:t>
            </a:r>
            <a:r>
              <a:rPr lang="en-US" dirty="0"/>
              <a:t>2</a:t>
            </a:r>
            <a:r>
              <a:rPr lang="en-US" i="1" baseline="30000" dirty="0"/>
              <a:t>L</a:t>
            </a:r>
            <a:r>
              <a:rPr lang="en-US" dirty="0"/>
              <a:t>/</a:t>
            </a:r>
            <a:r>
              <a:rPr lang="en-US" i="1" dirty="0"/>
              <a:t>T</a:t>
            </a:r>
            <a:r>
              <a:rPr lang="en-US" i="1" baseline="-25000" dirty="0"/>
              <a:t>s</a:t>
            </a:r>
          </a:p>
          <a:p>
            <a:pPr lvl="1" algn="ctr">
              <a:buNone/>
            </a:pPr>
            <a:r>
              <a:rPr lang="en-US" i="1" dirty="0"/>
              <a:t>M</a:t>
            </a:r>
            <a:r>
              <a:rPr lang="en-US" dirty="0"/>
              <a:t>/</a:t>
            </a:r>
            <a:r>
              <a:rPr lang="en-US" i="1" dirty="0"/>
              <a:t>T</a:t>
            </a:r>
            <a:r>
              <a:rPr lang="en-US" baseline="-25000" dirty="0"/>
              <a:t>s</a:t>
            </a:r>
          </a:p>
        </p:txBody>
      </p:sp>
      <p:sp>
        <p:nvSpPr>
          <p:cNvPr id="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68</a:t>
            </a:fld>
            <a:endParaRPr lang="en-US" sz="1200" dirty="0">
              <a:latin typeface="Times New Roman"/>
              <a:cs typeface="Times New Roman"/>
            </a:endParaRPr>
          </a:p>
        </p:txBody>
      </p:sp>
    </p:spTree>
    <p:extLst>
      <p:ext uri="{BB962C8B-B14F-4D97-AF65-F5344CB8AC3E}">
        <p14:creationId xmlns:p14="http://schemas.microsoft.com/office/powerpoint/2010/main" val="5359503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normAutofit fontScale="90000"/>
          </a:bodyPr>
          <a:lstStyle/>
          <a:p>
            <a:r>
              <a:rPr lang="en-US" dirty="0"/>
              <a:t>Multiple Frequency-Shift Keying (MFSK)</a:t>
            </a:r>
          </a:p>
        </p:txBody>
      </p:sp>
      <p:sp>
        <p:nvSpPr>
          <p:cNvPr id="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69</a:t>
            </a:fld>
            <a:endParaRPr lang="en-US" sz="1200" dirty="0">
              <a:latin typeface="Times New Roman"/>
              <a:cs typeface="Times New Roman"/>
            </a:endParaRPr>
          </a:p>
        </p:txBody>
      </p:sp>
      <p:pic>
        <p:nvPicPr>
          <p:cNvPr id="5" name="Picture 4">
            <a:extLst>
              <a:ext uri="{FF2B5EF4-FFF2-40B4-BE49-F238E27FC236}">
                <a16:creationId xmlns:a16="http://schemas.microsoft.com/office/drawing/2014/main" id="{6F640A8D-E942-4C83-B2A2-05FF61023445}"/>
              </a:ext>
            </a:extLst>
          </p:cNvPr>
          <p:cNvPicPr>
            <a:picLocks noChangeAspect="1"/>
          </p:cNvPicPr>
          <p:nvPr/>
        </p:nvPicPr>
        <p:blipFill>
          <a:blip r:embed="rId3"/>
          <a:stretch>
            <a:fillRect/>
          </a:stretch>
        </p:blipFill>
        <p:spPr>
          <a:xfrm>
            <a:off x="293370" y="4695825"/>
            <a:ext cx="8648700" cy="2162175"/>
          </a:xfrm>
          <a:prstGeom prst="rect">
            <a:avLst/>
          </a:prstGeom>
        </p:spPr>
      </p:pic>
      <p:sp>
        <p:nvSpPr>
          <p:cNvPr id="6" name="Rectangle 5">
            <a:extLst>
              <a:ext uri="{FF2B5EF4-FFF2-40B4-BE49-F238E27FC236}">
                <a16:creationId xmlns:a16="http://schemas.microsoft.com/office/drawing/2014/main" id="{888B3AFB-F48C-40E8-8637-1C5B002939E5}"/>
              </a:ext>
            </a:extLst>
          </p:cNvPr>
          <p:cNvSpPr/>
          <p:nvPr/>
        </p:nvSpPr>
        <p:spPr>
          <a:xfrm>
            <a:off x="762000" y="1653183"/>
            <a:ext cx="7711440" cy="3416320"/>
          </a:xfrm>
          <a:prstGeom prst="rect">
            <a:avLst/>
          </a:prstGeom>
        </p:spPr>
        <p:txBody>
          <a:bodyPr wrap="square">
            <a:spAutoFit/>
          </a:bodyPr>
          <a:lstStyle/>
          <a:p>
            <a:r>
              <a:rPr lang="en-US" b="1" dirty="0">
                <a:latin typeface="TimesTenLTStd-Bold"/>
              </a:rPr>
              <a:t>Example </a:t>
            </a:r>
          </a:p>
          <a:p>
            <a:r>
              <a:rPr lang="en-US" dirty="0">
                <a:latin typeface="TimesTenLTStd-Roman"/>
              </a:rPr>
              <a:t>With </a:t>
            </a:r>
            <a:r>
              <a:rPr lang="en-US" i="1" dirty="0">
                <a:latin typeface="TimesTenLTStd-Italic"/>
              </a:rPr>
              <a:t>f</a:t>
            </a:r>
            <a:r>
              <a:rPr lang="en-US" sz="800" i="1" dirty="0">
                <a:latin typeface="TimesTenLTStd-Italic"/>
              </a:rPr>
              <a:t>c </a:t>
            </a:r>
            <a:r>
              <a:rPr lang="en-US" dirty="0">
                <a:latin typeface="PearsonMATHPRO08"/>
              </a:rPr>
              <a:t>= </a:t>
            </a:r>
            <a:r>
              <a:rPr lang="en-US" dirty="0">
                <a:latin typeface="TimesTenLTStd-Roman"/>
              </a:rPr>
              <a:t>250 kHz, </a:t>
            </a:r>
            <a:r>
              <a:rPr lang="en-US" i="1" dirty="0" err="1">
                <a:latin typeface="TimesTenLTStd-Italic"/>
              </a:rPr>
              <a:t>f</a:t>
            </a:r>
            <a:r>
              <a:rPr lang="en-US" sz="800" i="1" dirty="0" err="1">
                <a:latin typeface="TimesTenLTStd-Italic"/>
              </a:rPr>
              <a:t>d</a:t>
            </a:r>
            <a:r>
              <a:rPr lang="en-US" sz="800" i="1" dirty="0">
                <a:latin typeface="TimesTenLTStd-Italic"/>
              </a:rPr>
              <a:t> </a:t>
            </a:r>
            <a:r>
              <a:rPr lang="en-US" dirty="0">
                <a:latin typeface="PearsonMATHPRO08"/>
              </a:rPr>
              <a:t>= </a:t>
            </a:r>
            <a:r>
              <a:rPr lang="en-US" dirty="0">
                <a:latin typeface="TimesTenLTStd-Roman"/>
              </a:rPr>
              <a:t>25 kHz, and </a:t>
            </a:r>
            <a:r>
              <a:rPr lang="en-US" i="1" dirty="0">
                <a:latin typeface="TimesTenLTStd-Italic"/>
              </a:rPr>
              <a:t>M </a:t>
            </a:r>
            <a:r>
              <a:rPr lang="en-US" dirty="0">
                <a:latin typeface="PearsonMATHPRO08"/>
              </a:rPr>
              <a:t>= </a:t>
            </a:r>
            <a:r>
              <a:rPr lang="en-US" dirty="0">
                <a:latin typeface="TimesTenLTStd-Roman"/>
              </a:rPr>
              <a:t>8 (</a:t>
            </a:r>
            <a:r>
              <a:rPr lang="en-US" i="1" dirty="0">
                <a:latin typeface="TimesTenLTStd-Italic"/>
              </a:rPr>
              <a:t>L </a:t>
            </a:r>
            <a:r>
              <a:rPr lang="en-US" dirty="0">
                <a:latin typeface="PearsonMATHPRO08"/>
              </a:rPr>
              <a:t>= </a:t>
            </a:r>
            <a:r>
              <a:rPr lang="en-US" dirty="0">
                <a:latin typeface="TimesTenLTStd-Roman"/>
              </a:rPr>
              <a:t>3 bits), </a:t>
            </a:r>
          </a:p>
          <a:p>
            <a:endParaRPr lang="en-US" dirty="0">
              <a:latin typeface="TimesTenLTStd-Roman"/>
            </a:endParaRPr>
          </a:p>
          <a:p>
            <a:r>
              <a:rPr lang="en-US" dirty="0">
                <a:latin typeface="TimesTenLTStd-Roman"/>
              </a:rPr>
              <a:t>we have the following frequency assignments for each of the eight possible 3-bit data combinations:</a:t>
            </a:r>
          </a:p>
          <a:p>
            <a:r>
              <a:rPr lang="en-US" dirty="0">
                <a:latin typeface="TimesTenLTStd-Roman"/>
              </a:rPr>
              <a:t>F1= ?	F2=?  						Data rate ?</a:t>
            </a:r>
          </a:p>
          <a:p>
            <a:endParaRPr lang="en-US" dirty="0">
              <a:latin typeface="TimesTenLTStd-Roman"/>
            </a:endParaRPr>
          </a:p>
          <a:p>
            <a:r>
              <a:rPr lang="en-US" dirty="0">
                <a:latin typeface="TimesTenLTStd-Roman"/>
              </a:rPr>
              <a:t>fi = fc + (2i - 1 - M)</a:t>
            </a:r>
            <a:r>
              <a:rPr lang="en-US" dirty="0" err="1">
                <a:latin typeface="TimesTenLTStd-Roman"/>
              </a:rPr>
              <a:t>fd</a:t>
            </a:r>
            <a:r>
              <a:rPr lang="en-US" dirty="0">
                <a:latin typeface="TimesTenLTStd-Roman"/>
              </a:rPr>
              <a:t> </a:t>
            </a:r>
          </a:p>
          <a:p>
            <a:r>
              <a:rPr lang="en-US" dirty="0">
                <a:latin typeface="TimesTenLTStd-Roman"/>
              </a:rPr>
              <a:t>F1= 250 + (2 – 1 - 8)25 = 250 – 175 =75KHz</a:t>
            </a:r>
          </a:p>
          <a:p>
            <a:endParaRPr lang="en-US" dirty="0"/>
          </a:p>
          <a:p>
            <a:r>
              <a:rPr lang="en-US" i="1" dirty="0"/>
              <a:t>Data rate of 1/T = L/Ts = 2Lfd = 150Kpbs</a:t>
            </a:r>
            <a:endParaRPr lang="en-US" dirty="0"/>
          </a:p>
          <a:p>
            <a:endParaRPr lang="en-US" dirty="0"/>
          </a:p>
        </p:txBody>
      </p:sp>
    </p:spTree>
    <p:extLst>
      <p:ext uri="{BB962C8B-B14F-4D97-AF65-F5344CB8AC3E}">
        <p14:creationId xmlns:p14="http://schemas.microsoft.com/office/powerpoint/2010/main" val="195201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normAutofit/>
          </a:bodyPr>
          <a:lstStyle/>
          <a:p>
            <a:pPr algn="l"/>
            <a:r>
              <a:rPr lang="en-US" dirty="0"/>
              <a:t>Modulation</a:t>
            </a:r>
          </a:p>
        </p:txBody>
      </p:sp>
      <p:sp>
        <p:nvSpPr>
          <p:cNvPr id="192515" name="Rectangle 3"/>
          <p:cNvSpPr>
            <a:spLocks noGrp="1" noChangeArrowheads="1"/>
          </p:cNvSpPr>
          <p:nvPr>
            <p:ph idx="1"/>
          </p:nvPr>
        </p:nvSpPr>
        <p:spPr/>
        <p:txBody>
          <a:bodyPr>
            <a:normAutofit/>
          </a:bodyPr>
          <a:lstStyle/>
          <a:p>
            <a:r>
              <a:rPr lang="en-US" sz="1800" dirty="0"/>
              <a:t>Information signals to be conveyed for the reasons listed above; They are transported to long distances by being superimposed on a high frequency CARRIER SIGNAL (Carrier Signal or Modulated Signal). This process is called MODULATION (the device that performs the process is called MODULATOR). This signal sent by the transmitting station is restored by the receiving station, that is, the transmitted information is separated and made usable via the Carrier Signal. This process is called DEMODULATION (the device that performs the process is called DEMODULATOR).</a:t>
            </a:r>
            <a:r>
              <a:rPr lang="tr-TR" sz="1800" dirty="0"/>
              <a:t>.</a:t>
            </a:r>
          </a:p>
        </p:txBody>
      </p:sp>
      <p:sp>
        <p:nvSpPr>
          <p:cNvPr id="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7</a:t>
            </a:fld>
            <a:endParaRPr lang="en-US" sz="1200" dirty="0">
              <a:latin typeface="Times New Roman"/>
              <a:cs typeface="Times New Roman"/>
            </a:endParaRPr>
          </a:p>
        </p:txBody>
      </p:sp>
    </p:spTree>
    <p:extLst>
      <p:ext uri="{BB962C8B-B14F-4D97-AF65-F5344CB8AC3E}">
        <p14:creationId xmlns:p14="http://schemas.microsoft.com/office/powerpoint/2010/main" val="12128508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a:t>Phase-Shift Keying (PSK)</a:t>
            </a:r>
          </a:p>
        </p:txBody>
      </p:sp>
      <p:sp>
        <p:nvSpPr>
          <p:cNvPr id="205827" name="Rectangle 3"/>
          <p:cNvSpPr>
            <a:spLocks noGrp="1" noChangeArrowheads="1"/>
          </p:cNvSpPr>
          <p:nvPr>
            <p:ph idx="1"/>
          </p:nvPr>
        </p:nvSpPr>
        <p:spPr/>
        <p:txBody>
          <a:bodyPr>
            <a:normAutofit/>
          </a:bodyPr>
          <a:lstStyle/>
          <a:p>
            <a:r>
              <a:rPr lang="en-US" sz="1800" dirty="0" err="1"/>
              <a:t>İkili</a:t>
            </a:r>
            <a:r>
              <a:rPr lang="en-US" sz="1800" dirty="0"/>
              <a:t> </a:t>
            </a:r>
            <a:r>
              <a:rPr lang="en-US" sz="1800" dirty="0" err="1"/>
              <a:t>faz</a:t>
            </a:r>
            <a:r>
              <a:rPr lang="en-US" sz="1800" dirty="0"/>
              <a:t> </a:t>
            </a:r>
            <a:r>
              <a:rPr lang="en-US" sz="1800" dirty="0" err="1"/>
              <a:t>kaydırmalı</a:t>
            </a:r>
            <a:r>
              <a:rPr lang="en-US" sz="1800" dirty="0"/>
              <a:t> </a:t>
            </a:r>
            <a:r>
              <a:rPr lang="en-US" sz="1800" dirty="0" err="1"/>
              <a:t>anahtarlamada</a:t>
            </a:r>
            <a:r>
              <a:rPr lang="en-US" sz="1800" dirty="0"/>
              <a:t> (BPSK), </a:t>
            </a:r>
            <a:r>
              <a:rPr lang="en-US" sz="1800" dirty="0" err="1"/>
              <a:t>tek</a:t>
            </a:r>
            <a:r>
              <a:rPr lang="en-US" sz="1800" dirty="0"/>
              <a:t> </a:t>
            </a:r>
            <a:r>
              <a:rPr lang="en-US" sz="1800" dirty="0" err="1"/>
              <a:t>bir</a:t>
            </a:r>
            <a:r>
              <a:rPr lang="en-US" sz="1800" dirty="0"/>
              <a:t> </a:t>
            </a:r>
            <a:r>
              <a:rPr lang="en-US" sz="1800" dirty="0" err="1"/>
              <a:t>taşıyıcı</a:t>
            </a:r>
            <a:r>
              <a:rPr lang="tr-TR" sz="1800" dirty="0"/>
              <a:t> </a:t>
            </a:r>
            <a:r>
              <a:rPr lang="en-US" sz="1800" dirty="0" err="1"/>
              <a:t>frekansı</a:t>
            </a:r>
            <a:r>
              <a:rPr lang="en-US" sz="1800" dirty="0"/>
              <a:t> </a:t>
            </a:r>
            <a:r>
              <a:rPr lang="en-US" sz="1800" dirty="0" err="1"/>
              <a:t>için</a:t>
            </a:r>
            <a:r>
              <a:rPr lang="en-US" sz="1800" dirty="0"/>
              <a:t> </a:t>
            </a:r>
            <a:r>
              <a:rPr lang="en-US" sz="1800" dirty="0" err="1"/>
              <a:t>iki</a:t>
            </a:r>
            <a:r>
              <a:rPr lang="en-US" sz="1800" dirty="0"/>
              <a:t> </a:t>
            </a:r>
            <a:r>
              <a:rPr lang="en-US" sz="1800" dirty="0" err="1"/>
              <a:t>çıkış</a:t>
            </a:r>
            <a:r>
              <a:rPr lang="en-US" sz="1800" dirty="0"/>
              <a:t> </a:t>
            </a:r>
            <a:r>
              <a:rPr lang="en-US" sz="1800" dirty="0" err="1"/>
              <a:t>fazı</a:t>
            </a:r>
            <a:r>
              <a:rPr lang="en-US" sz="1800" dirty="0"/>
              <a:t> </a:t>
            </a:r>
            <a:r>
              <a:rPr lang="en-US" sz="1800" dirty="0" err="1"/>
              <a:t>mümkündür</a:t>
            </a:r>
            <a:r>
              <a:rPr lang="en-US" sz="1800" dirty="0"/>
              <a:t> (“</a:t>
            </a:r>
            <a:r>
              <a:rPr lang="en-US" sz="1800" dirty="0" err="1"/>
              <a:t>ikili</a:t>
            </a:r>
            <a:r>
              <a:rPr lang="en-US" sz="1800" dirty="0"/>
              <a:t>” “2”den </a:t>
            </a:r>
            <a:r>
              <a:rPr lang="en-US" sz="1800" dirty="0" err="1"/>
              <a:t>türetilmiştir</a:t>
            </a:r>
            <a:r>
              <a:rPr lang="en-US" sz="1800" dirty="0"/>
              <a:t>).</a:t>
            </a:r>
            <a:r>
              <a:rPr lang="tr-TR" sz="1800" dirty="0"/>
              <a:t> </a:t>
            </a:r>
            <a:r>
              <a:rPr lang="en-US" sz="1800" dirty="0"/>
              <a:t>Bir </a:t>
            </a:r>
            <a:r>
              <a:rPr lang="en-US" sz="1800" dirty="0" err="1"/>
              <a:t>çıkış</a:t>
            </a:r>
            <a:r>
              <a:rPr lang="en-US" sz="1800" dirty="0"/>
              <a:t> </a:t>
            </a:r>
            <a:r>
              <a:rPr lang="en-US" sz="1800" dirty="0" err="1"/>
              <a:t>fazı</a:t>
            </a:r>
            <a:r>
              <a:rPr lang="en-US" sz="1800" dirty="0"/>
              <a:t> 1 </a:t>
            </a:r>
            <a:r>
              <a:rPr lang="en-US" sz="1800" dirty="0" err="1"/>
              <a:t>mantık</a:t>
            </a:r>
            <a:r>
              <a:rPr lang="en-US" sz="1800" dirty="0"/>
              <a:t> </a:t>
            </a:r>
            <a:r>
              <a:rPr lang="en-US" sz="1800" dirty="0" err="1"/>
              <a:t>düzeyini</a:t>
            </a:r>
            <a:r>
              <a:rPr lang="en-US" sz="1800" dirty="0"/>
              <a:t>; </a:t>
            </a:r>
            <a:r>
              <a:rPr lang="en-US" sz="1800" dirty="0" err="1"/>
              <a:t>diğeri</a:t>
            </a:r>
            <a:r>
              <a:rPr lang="en-US" sz="1800" dirty="0"/>
              <a:t> </a:t>
            </a:r>
            <a:r>
              <a:rPr lang="en-US" sz="1800" dirty="0" err="1"/>
              <a:t>ise</a:t>
            </a:r>
            <a:r>
              <a:rPr lang="en-US" sz="1800" dirty="0"/>
              <a:t> 0 </a:t>
            </a:r>
            <a:r>
              <a:rPr lang="en-US" sz="1800" dirty="0" err="1"/>
              <a:t>mantık</a:t>
            </a:r>
            <a:r>
              <a:rPr lang="en-US" sz="1800" dirty="0"/>
              <a:t> </a:t>
            </a:r>
            <a:r>
              <a:rPr lang="en-US" sz="1800" dirty="0" err="1"/>
              <a:t>düzeyini</a:t>
            </a:r>
            <a:r>
              <a:rPr lang="en-US" sz="1800" dirty="0"/>
              <a:t> </a:t>
            </a:r>
            <a:r>
              <a:rPr lang="en-US" sz="1800" dirty="0" err="1"/>
              <a:t>temsil</a:t>
            </a:r>
            <a:r>
              <a:rPr lang="tr-TR" sz="1800" dirty="0"/>
              <a:t> </a:t>
            </a:r>
            <a:r>
              <a:rPr lang="en-US" sz="1800" dirty="0" err="1"/>
              <a:t>eder</a:t>
            </a:r>
            <a:r>
              <a:rPr lang="en-US" sz="1800" dirty="0"/>
              <a:t>. </a:t>
            </a:r>
            <a:r>
              <a:rPr lang="en-US" sz="1800" dirty="0" err="1"/>
              <a:t>Sayısal</a:t>
            </a:r>
            <a:r>
              <a:rPr lang="en-US" sz="1800" dirty="0"/>
              <a:t> </a:t>
            </a:r>
            <a:r>
              <a:rPr lang="en-US" sz="1800" dirty="0" err="1"/>
              <a:t>giriş</a:t>
            </a:r>
            <a:r>
              <a:rPr lang="en-US" sz="1800" dirty="0"/>
              <a:t> </a:t>
            </a:r>
            <a:r>
              <a:rPr lang="en-US" sz="1800" dirty="0" err="1"/>
              <a:t>sinyali</a:t>
            </a:r>
            <a:r>
              <a:rPr lang="en-US" sz="1800" dirty="0"/>
              <a:t> </a:t>
            </a:r>
            <a:r>
              <a:rPr lang="en-US" sz="1800" dirty="0" err="1"/>
              <a:t>değiştiğinde</a:t>
            </a:r>
            <a:r>
              <a:rPr lang="en-US" sz="1800" dirty="0"/>
              <a:t>, </a:t>
            </a:r>
            <a:r>
              <a:rPr lang="en-US" sz="1800" dirty="0" err="1"/>
              <a:t>çıkış</a:t>
            </a:r>
            <a:r>
              <a:rPr lang="en-US" sz="1800" dirty="0"/>
              <a:t> </a:t>
            </a:r>
            <a:r>
              <a:rPr lang="en-US" sz="1800" dirty="0" err="1"/>
              <a:t>taşıyıcısının</a:t>
            </a:r>
            <a:r>
              <a:rPr lang="en-US" sz="1800" dirty="0"/>
              <a:t> </a:t>
            </a:r>
            <a:r>
              <a:rPr lang="en-US" sz="1800" dirty="0" err="1"/>
              <a:t>fazı</a:t>
            </a:r>
            <a:r>
              <a:rPr lang="en-US" sz="1800" dirty="0"/>
              <a:t>, 180°</a:t>
            </a:r>
            <a:r>
              <a:rPr lang="tr-TR" sz="1800" dirty="0"/>
              <a:t> </a:t>
            </a:r>
            <a:r>
              <a:rPr lang="en-US" sz="1800" dirty="0" err="1"/>
              <a:t>farklı</a:t>
            </a:r>
            <a:r>
              <a:rPr lang="en-US" sz="1800" dirty="0"/>
              <a:t> </a:t>
            </a:r>
            <a:r>
              <a:rPr lang="en-US" sz="1800" dirty="0" err="1"/>
              <a:t>iki</a:t>
            </a:r>
            <a:r>
              <a:rPr lang="en-US" sz="1800" dirty="0"/>
              <a:t> </a:t>
            </a:r>
            <a:r>
              <a:rPr lang="en-US" sz="1800" dirty="0" err="1"/>
              <a:t>açı</a:t>
            </a:r>
            <a:r>
              <a:rPr lang="en-US" sz="1800" dirty="0"/>
              <a:t> </a:t>
            </a:r>
            <a:r>
              <a:rPr lang="en-US" sz="1800" dirty="0" err="1"/>
              <a:t>arasında</a:t>
            </a:r>
            <a:r>
              <a:rPr lang="en-US" sz="1800" dirty="0"/>
              <a:t> </a:t>
            </a:r>
            <a:r>
              <a:rPr lang="en-US" sz="1800" dirty="0" err="1"/>
              <a:t>kayar</a:t>
            </a:r>
            <a:r>
              <a:rPr lang="en-US" sz="1800" dirty="0"/>
              <a:t>.</a:t>
            </a:r>
            <a:endParaRPr lang="tr-TR" sz="1800" dirty="0"/>
          </a:p>
          <a:p>
            <a:endParaRPr lang="tr-TR" sz="1400" dirty="0"/>
          </a:p>
          <a:p>
            <a:r>
              <a:rPr lang="en-US" sz="1400" b="1" dirty="0"/>
              <a:t>Uses two phases to represent binary digits</a:t>
            </a:r>
          </a:p>
          <a:p>
            <a:endParaRPr lang="tr-TR" sz="1400" dirty="0"/>
          </a:p>
          <a:p>
            <a:pPr lvl="1">
              <a:buFont typeface="Wingdings" charset="0"/>
              <a:buNone/>
            </a:pPr>
            <a:endParaRPr lang="en-US" dirty="0"/>
          </a:p>
          <a:p>
            <a:pPr lvl="1"/>
            <a:endParaRPr lang="en-US" dirty="0"/>
          </a:p>
          <a:p>
            <a:pPr lvl="1"/>
            <a:endParaRPr lang="en-US" dirty="0"/>
          </a:p>
          <a:p>
            <a:pPr lvl="1"/>
            <a:endParaRPr lang="en-US" dirty="0"/>
          </a:p>
          <a:p>
            <a:pPr lvl="1">
              <a:buFont typeface="Wingdings" charset="0"/>
              <a:buNone/>
            </a:pPr>
            <a:endParaRPr lang="en-US" dirty="0"/>
          </a:p>
        </p:txBody>
      </p:sp>
      <p:sp>
        <p:nvSpPr>
          <p:cNvPr id="1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70</a:t>
            </a:fld>
            <a:endParaRPr lang="en-US" sz="1200" dirty="0">
              <a:latin typeface="Times New Roman"/>
              <a:cs typeface="Times New Roman"/>
            </a:endParaRPr>
          </a:p>
        </p:txBody>
      </p:sp>
      <p:pic>
        <p:nvPicPr>
          <p:cNvPr id="3" name="Resim 2">
            <a:extLst>
              <a:ext uri="{FF2B5EF4-FFF2-40B4-BE49-F238E27FC236}">
                <a16:creationId xmlns:a16="http://schemas.microsoft.com/office/drawing/2014/main" id="{39F01ED3-2A38-4184-9428-5303534E02DB}"/>
              </a:ext>
            </a:extLst>
          </p:cNvPr>
          <p:cNvPicPr>
            <a:picLocks noChangeAspect="1"/>
          </p:cNvPicPr>
          <p:nvPr/>
        </p:nvPicPr>
        <p:blipFill>
          <a:blip r:embed="rId2"/>
          <a:stretch>
            <a:fillRect/>
          </a:stretch>
        </p:blipFill>
        <p:spPr>
          <a:xfrm>
            <a:off x="1810142" y="3429000"/>
            <a:ext cx="4638715" cy="2330145"/>
          </a:xfrm>
          <a:prstGeom prst="rect">
            <a:avLst/>
          </a:prstGeom>
        </p:spPr>
      </p:pic>
    </p:spTree>
    <p:extLst>
      <p:ext uri="{BB962C8B-B14F-4D97-AF65-F5344CB8AC3E}">
        <p14:creationId xmlns:p14="http://schemas.microsoft.com/office/powerpoint/2010/main" val="34822531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a:t>Phase-Shift Keying (PSK)</a:t>
            </a:r>
          </a:p>
        </p:txBody>
      </p:sp>
      <p:sp>
        <p:nvSpPr>
          <p:cNvPr id="205827" name="Rectangle 3"/>
          <p:cNvSpPr>
            <a:spLocks noGrp="1" noChangeArrowheads="1"/>
          </p:cNvSpPr>
          <p:nvPr>
            <p:ph idx="1"/>
          </p:nvPr>
        </p:nvSpPr>
        <p:spPr/>
        <p:txBody>
          <a:bodyPr/>
          <a:lstStyle/>
          <a:p>
            <a:r>
              <a:rPr lang="en-US" dirty="0"/>
              <a:t>Two-level PSK (BPSK)</a:t>
            </a:r>
          </a:p>
          <a:p>
            <a:pPr lvl="1"/>
            <a:r>
              <a:rPr lang="en-US" dirty="0"/>
              <a:t>Uses two phases to represent binary digits</a:t>
            </a:r>
          </a:p>
          <a:p>
            <a:pPr lvl="1">
              <a:buFont typeface="Wingdings" charset="0"/>
              <a:buNone/>
            </a:pPr>
            <a:endParaRPr lang="en-US" dirty="0"/>
          </a:p>
          <a:p>
            <a:pPr lvl="1"/>
            <a:endParaRPr lang="en-US" dirty="0"/>
          </a:p>
          <a:p>
            <a:pPr lvl="1"/>
            <a:endParaRPr lang="en-US" dirty="0"/>
          </a:p>
          <a:p>
            <a:pPr lvl="1"/>
            <a:endParaRPr lang="en-US" dirty="0"/>
          </a:p>
          <a:p>
            <a:pPr lvl="1">
              <a:buFont typeface="Wingdings" charset="0"/>
              <a:buNone/>
            </a:pPr>
            <a:endParaRPr lang="en-US" dirty="0"/>
          </a:p>
        </p:txBody>
      </p:sp>
      <p:sp>
        <p:nvSpPr>
          <p:cNvPr id="1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71</a:t>
            </a:fld>
            <a:endParaRPr lang="en-US" sz="1200" dirty="0">
              <a:latin typeface="Times New Roman"/>
              <a:cs typeface="Times New Roman"/>
            </a:endParaRPr>
          </a:p>
        </p:txBody>
      </p:sp>
      <p:graphicFrame>
        <p:nvGraphicFramePr>
          <p:cNvPr id="205828" name="Object 4"/>
          <p:cNvGraphicFramePr>
            <a:graphicFrameLocks noChangeAspect="1"/>
          </p:cNvGraphicFramePr>
          <p:nvPr/>
        </p:nvGraphicFramePr>
        <p:xfrm>
          <a:off x="1841115" y="2853295"/>
          <a:ext cx="1701800" cy="1146175"/>
        </p:xfrm>
        <a:graphic>
          <a:graphicData uri="http://schemas.openxmlformats.org/presentationml/2006/ole">
            <mc:AlternateContent xmlns:mc="http://schemas.openxmlformats.org/markup-compatibility/2006">
              <mc:Choice xmlns:v="urn:schemas-microsoft-com:vml" Requires="v">
                <p:oleObj name="Equation" r:id="rId2" imgW="583920" imgH="533160" progId="Equation.3">
                  <p:embed/>
                </p:oleObj>
              </mc:Choice>
              <mc:Fallback>
                <p:oleObj name="Equation" r:id="rId2" imgW="583920" imgH="533160" progId="Equation.3">
                  <p:embed/>
                  <p:pic>
                    <p:nvPicPr>
                      <p:cNvPr id="20582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15" y="2853295"/>
                        <a:ext cx="1701800" cy="114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29" name="Object 5"/>
          <p:cNvGraphicFramePr>
            <a:graphicFrameLocks noChangeAspect="1"/>
          </p:cNvGraphicFramePr>
          <p:nvPr/>
        </p:nvGraphicFramePr>
        <p:xfrm>
          <a:off x="3074988" y="2852738"/>
          <a:ext cx="1982787" cy="712787"/>
        </p:xfrm>
        <a:graphic>
          <a:graphicData uri="http://schemas.openxmlformats.org/presentationml/2006/ole">
            <mc:AlternateContent xmlns:mc="http://schemas.openxmlformats.org/markup-compatibility/2006">
              <mc:Choice xmlns:v="urn:schemas-microsoft-com:vml" Requires="v">
                <p:oleObj name="Equation" r:id="rId4" imgW="812800" imgH="292100" progId="Equation.DSMT4">
                  <p:embed/>
                </p:oleObj>
              </mc:Choice>
              <mc:Fallback>
                <p:oleObj name="Equation" r:id="rId4" imgW="812800" imgH="292100" progId="Equation.DSMT4">
                  <p:embed/>
                  <p:pic>
                    <p:nvPicPr>
                      <p:cNvPr id="205829" name="Object 5"/>
                      <p:cNvPicPr>
                        <a:picLocks noChangeAspect="1" noChangeArrowheads="1"/>
                      </p:cNvPicPr>
                      <p:nvPr/>
                    </p:nvPicPr>
                    <p:blipFill>
                      <a:blip r:embed="rId5"/>
                      <a:srcRect/>
                      <a:stretch>
                        <a:fillRect/>
                      </a:stretch>
                    </p:blipFill>
                    <p:spPr bwMode="auto">
                      <a:xfrm>
                        <a:off x="3074988" y="2852738"/>
                        <a:ext cx="1982787" cy="71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0" name="Object 6"/>
          <p:cNvGraphicFramePr>
            <a:graphicFrameLocks noChangeAspect="1"/>
          </p:cNvGraphicFramePr>
          <p:nvPr/>
        </p:nvGraphicFramePr>
        <p:xfrm>
          <a:off x="3074988" y="3309938"/>
          <a:ext cx="2541587" cy="711200"/>
        </p:xfrm>
        <a:graphic>
          <a:graphicData uri="http://schemas.openxmlformats.org/presentationml/2006/ole">
            <mc:AlternateContent xmlns:mc="http://schemas.openxmlformats.org/markup-compatibility/2006">
              <mc:Choice xmlns:v="urn:schemas-microsoft-com:vml" Requires="v">
                <p:oleObj name="Equation" r:id="rId6" imgW="1041400" imgH="292100" progId="Equation.DSMT4">
                  <p:embed/>
                </p:oleObj>
              </mc:Choice>
              <mc:Fallback>
                <p:oleObj name="Equation" r:id="rId6" imgW="1041400" imgH="292100" progId="Equation.DSMT4">
                  <p:embed/>
                  <p:pic>
                    <p:nvPicPr>
                      <p:cNvPr id="205830" name="Object 6"/>
                      <p:cNvPicPr>
                        <a:picLocks noChangeAspect="1" noChangeArrowheads="1"/>
                      </p:cNvPicPr>
                      <p:nvPr/>
                    </p:nvPicPr>
                    <p:blipFill>
                      <a:blip r:embed="rId7"/>
                      <a:srcRect/>
                      <a:stretch>
                        <a:fillRect/>
                      </a:stretch>
                    </p:blipFill>
                    <p:spPr bwMode="auto">
                      <a:xfrm>
                        <a:off x="3074988" y="3309938"/>
                        <a:ext cx="2541587"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1" name="Object 7"/>
          <p:cNvGraphicFramePr>
            <a:graphicFrameLocks noChangeAspect="1"/>
          </p:cNvGraphicFramePr>
          <p:nvPr/>
        </p:nvGraphicFramePr>
        <p:xfrm>
          <a:off x="5574915" y="2951720"/>
          <a:ext cx="1239838" cy="495300"/>
        </p:xfrm>
        <a:graphic>
          <a:graphicData uri="http://schemas.openxmlformats.org/presentationml/2006/ole">
            <mc:AlternateContent xmlns:mc="http://schemas.openxmlformats.org/markup-compatibility/2006">
              <mc:Choice xmlns:v="urn:schemas-microsoft-com:vml" Requires="v">
                <p:oleObj name="Equation" r:id="rId8" imgW="507960" imgH="203040" progId="Equation.3">
                  <p:embed/>
                </p:oleObj>
              </mc:Choice>
              <mc:Fallback>
                <p:oleObj name="Equation" r:id="rId8" imgW="507960" imgH="203040" progId="Equation.3">
                  <p:embed/>
                  <p:pic>
                    <p:nvPicPr>
                      <p:cNvPr id="205831"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4915" y="2951720"/>
                        <a:ext cx="123983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2" name="Object 8"/>
          <p:cNvGraphicFramePr>
            <a:graphicFrameLocks noChangeAspect="1"/>
          </p:cNvGraphicFramePr>
          <p:nvPr/>
        </p:nvGraphicFramePr>
        <p:xfrm>
          <a:off x="5574915" y="3386695"/>
          <a:ext cx="1331913" cy="495300"/>
        </p:xfrm>
        <a:graphic>
          <a:graphicData uri="http://schemas.openxmlformats.org/presentationml/2006/ole">
            <mc:AlternateContent xmlns:mc="http://schemas.openxmlformats.org/markup-compatibility/2006">
              <mc:Choice xmlns:v="urn:schemas-microsoft-com:vml" Requires="v">
                <p:oleObj name="Equation" r:id="rId10" imgW="545760" imgH="203040" progId="Equation.3">
                  <p:embed/>
                </p:oleObj>
              </mc:Choice>
              <mc:Fallback>
                <p:oleObj name="Equation" r:id="rId10" imgW="545760" imgH="203040" progId="Equation.3">
                  <p:embed/>
                  <p:pic>
                    <p:nvPicPr>
                      <p:cNvPr id="205832"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4915" y="3386695"/>
                        <a:ext cx="1331913"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3" name="Object 9"/>
          <p:cNvGraphicFramePr>
            <a:graphicFrameLocks noChangeAspect="1"/>
          </p:cNvGraphicFramePr>
          <p:nvPr/>
        </p:nvGraphicFramePr>
        <p:xfrm>
          <a:off x="2572953" y="4202670"/>
          <a:ext cx="998537" cy="1146175"/>
        </p:xfrm>
        <a:graphic>
          <a:graphicData uri="http://schemas.openxmlformats.org/presentationml/2006/ole">
            <mc:AlternateContent xmlns:mc="http://schemas.openxmlformats.org/markup-compatibility/2006">
              <mc:Choice xmlns:v="urn:schemas-microsoft-com:vml" Requires="v">
                <p:oleObj name="Equation" r:id="rId12" imgW="342720" imgH="533160" progId="Equation.3">
                  <p:embed/>
                </p:oleObj>
              </mc:Choice>
              <mc:Fallback>
                <p:oleObj name="Equation" r:id="rId12" imgW="342720" imgH="533160" progId="Equation.3">
                  <p:embed/>
                  <p:pic>
                    <p:nvPicPr>
                      <p:cNvPr id="205833"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72953" y="4202670"/>
                        <a:ext cx="998537" cy="114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4" name="Object 10"/>
          <p:cNvGraphicFramePr>
            <a:graphicFrameLocks noChangeAspect="1"/>
          </p:cNvGraphicFramePr>
          <p:nvPr/>
        </p:nvGraphicFramePr>
        <p:xfrm>
          <a:off x="3074988" y="4146550"/>
          <a:ext cx="1982787" cy="714375"/>
        </p:xfrm>
        <a:graphic>
          <a:graphicData uri="http://schemas.openxmlformats.org/presentationml/2006/ole">
            <mc:AlternateContent xmlns:mc="http://schemas.openxmlformats.org/markup-compatibility/2006">
              <mc:Choice xmlns:v="urn:schemas-microsoft-com:vml" Requires="v">
                <p:oleObj name="Equation" r:id="rId14" imgW="812800" imgH="292100" progId="Equation.DSMT4">
                  <p:embed/>
                </p:oleObj>
              </mc:Choice>
              <mc:Fallback>
                <p:oleObj name="Equation" r:id="rId14" imgW="812800" imgH="292100" progId="Equation.DSMT4">
                  <p:embed/>
                  <p:pic>
                    <p:nvPicPr>
                      <p:cNvPr id="205834" name="Object 10"/>
                      <p:cNvPicPr>
                        <a:picLocks noChangeAspect="1" noChangeArrowheads="1"/>
                      </p:cNvPicPr>
                      <p:nvPr/>
                    </p:nvPicPr>
                    <p:blipFill>
                      <a:blip r:embed="rId15"/>
                      <a:srcRect/>
                      <a:stretch>
                        <a:fillRect/>
                      </a:stretch>
                    </p:blipFill>
                    <p:spPr bwMode="auto">
                      <a:xfrm>
                        <a:off x="3074988" y="4146550"/>
                        <a:ext cx="1982787"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5" name="Object 11"/>
          <p:cNvGraphicFramePr>
            <a:graphicFrameLocks noChangeAspect="1"/>
          </p:cNvGraphicFramePr>
          <p:nvPr/>
        </p:nvGraphicFramePr>
        <p:xfrm>
          <a:off x="3074988" y="4681538"/>
          <a:ext cx="2230437" cy="711200"/>
        </p:xfrm>
        <a:graphic>
          <a:graphicData uri="http://schemas.openxmlformats.org/presentationml/2006/ole">
            <mc:AlternateContent xmlns:mc="http://schemas.openxmlformats.org/markup-compatibility/2006">
              <mc:Choice xmlns:v="urn:schemas-microsoft-com:vml" Requires="v">
                <p:oleObj name="Equation" r:id="rId16" imgW="914400" imgH="292100" progId="Equation.DSMT4">
                  <p:embed/>
                </p:oleObj>
              </mc:Choice>
              <mc:Fallback>
                <p:oleObj name="Equation" r:id="rId16" imgW="914400" imgH="292100" progId="Equation.DSMT4">
                  <p:embed/>
                  <p:pic>
                    <p:nvPicPr>
                      <p:cNvPr id="205835" name="Object 11"/>
                      <p:cNvPicPr>
                        <a:picLocks noChangeAspect="1" noChangeArrowheads="1"/>
                      </p:cNvPicPr>
                      <p:nvPr/>
                    </p:nvPicPr>
                    <p:blipFill>
                      <a:blip r:embed="rId17"/>
                      <a:srcRect/>
                      <a:stretch>
                        <a:fillRect/>
                      </a:stretch>
                    </p:blipFill>
                    <p:spPr bwMode="auto">
                      <a:xfrm>
                        <a:off x="3074988" y="4681538"/>
                        <a:ext cx="2230437"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6" name="Object 12"/>
          <p:cNvGraphicFramePr>
            <a:graphicFrameLocks noChangeAspect="1"/>
          </p:cNvGraphicFramePr>
          <p:nvPr/>
        </p:nvGraphicFramePr>
        <p:xfrm>
          <a:off x="5574915" y="4247120"/>
          <a:ext cx="1239838" cy="495300"/>
        </p:xfrm>
        <a:graphic>
          <a:graphicData uri="http://schemas.openxmlformats.org/presentationml/2006/ole">
            <mc:AlternateContent xmlns:mc="http://schemas.openxmlformats.org/markup-compatibility/2006">
              <mc:Choice xmlns:v="urn:schemas-microsoft-com:vml" Requires="v">
                <p:oleObj name="Equation" r:id="rId18" imgW="507960" imgH="203040" progId="Equation.3">
                  <p:embed/>
                </p:oleObj>
              </mc:Choice>
              <mc:Fallback>
                <p:oleObj name="Equation" r:id="rId18" imgW="507960" imgH="203040" progId="Equation.3">
                  <p:embed/>
                  <p:pic>
                    <p:nvPicPr>
                      <p:cNvPr id="205836"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4915" y="4247120"/>
                        <a:ext cx="123983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7" name="Object 13"/>
          <p:cNvGraphicFramePr>
            <a:graphicFrameLocks noChangeAspect="1"/>
          </p:cNvGraphicFramePr>
          <p:nvPr/>
        </p:nvGraphicFramePr>
        <p:xfrm>
          <a:off x="5574915" y="4758295"/>
          <a:ext cx="1331913" cy="495300"/>
        </p:xfrm>
        <a:graphic>
          <a:graphicData uri="http://schemas.openxmlformats.org/presentationml/2006/ole">
            <mc:AlternateContent xmlns:mc="http://schemas.openxmlformats.org/markup-compatibility/2006">
              <mc:Choice xmlns:v="urn:schemas-microsoft-com:vml" Requires="v">
                <p:oleObj name="Equation" r:id="rId19" imgW="545760" imgH="203040" progId="Equation.3">
                  <p:embed/>
                </p:oleObj>
              </mc:Choice>
              <mc:Fallback>
                <p:oleObj name="Equation" r:id="rId19" imgW="545760" imgH="203040" progId="Equation.3">
                  <p:embed/>
                  <p:pic>
                    <p:nvPicPr>
                      <p:cNvPr id="205837"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4915" y="4758295"/>
                        <a:ext cx="1331913"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5715674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a:t>Phase-Shift Keying (PSK)</a:t>
            </a:r>
          </a:p>
        </p:txBody>
      </p:sp>
      <p:sp>
        <p:nvSpPr>
          <p:cNvPr id="205827" name="Rectangle 3"/>
          <p:cNvSpPr>
            <a:spLocks noGrp="1" noChangeArrowheads="1"/>
          </p:cNvSpPr>
          <p:nvPr>
            <p:ph idx="1"/>
          </p:nvPr>
        </p:nvSpPr>
        <p:spPr/>
        <p:txBody>
          <a:bodyPr/>
          <a:lstStyle/>
          <a:p>
            <a:r>
              <a:rPr lang="en-US" dirty="0"/>
              <a:t>Two-level PSK (BPSK)</a:t>
            </a:r>
          </a:p>
          <a:p>
            <a:pPr lvl="1"/>
            <a:r>
              <a:rPr lang="en-US" dirty="0"/>
              <a:t>Uses two phases to represent binary digits</a:t>
            </a:r>
          </a:p>
          <a:p>
            <a:pPr lvl="1">
              <a:buFont typeface="Wingdings" charset="0"/>
              <a:buNone/>
            </a:pPr>
            <a:endParaRPr lang="en-US" dirty="0"/>
          </a:p>
          <a:p>
            <a:pPr lvl="1"/>
            <a:endParaRPr lang="en-US" dirty="0"/>
          </a:p>
          <a:p>
            <a:pPr lvl="1"/>
            <a:endParaRPr lang="en-US" dirty="0"/>
          </a:p>
          <a:p>
            <a:pPr lvl="1"/>
            <a:endParaRPr lang="en-US" dirty="0"/>
          </a:p>
          <a:p>
            <a:pPr lvl="1">
              <a:buFont typeface="Wingdings" charset="0"/>
              <a:buNone/>
            </a:pPr>
            <a:endParaRPr lang="en-US" dirty="0"/>
          </a:p>
        </p:txBody>
      </p:sp>
      <p:sp>
        <p:nvSpPr>
          <p:cNvPr id="1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72</a:t>
            </a:fld>
            <a:endParaRPr lang="en-US" sz="1200" dirty="0">
              <a:latin typeface="Times New Roman"/>
              <a:cs typeface="Times New Roman"/>
            </a:endParaRPr>
          </a:p>
        </p:txBody>
      </p:sp>
      <p:graphicFrame>
        <p:nvGraphicFramePr>
          <p:cNvPr id="205828" name="Object 4"/>
          <p:cNvGraphicFramePr>
            <a:graphicFrameLocks noChangeAspect="1"/>
          </p:cNvGraphicFramePr>
          <p:nvPr/>
        </p:nvGraphicFramePr>
        <p:xfrm>
          <a:off x="1841115" y="2853295"/>
          <a:ext cx="1701800" cy="1146175"/>
        </p:xfrm>
        <a:graphic>
          <a:graphicData uri="http://schemas.openxmlformats.org/presentationml/2006/ole">
            <mc:AlternateContent xmlns:mc="http://schemas.openxmlformats.org/markup-compatibility/2006">
              <mc:Choice xmlns:v="urn:schemas-microsoft-com:vml" Requires="v">
                <p:oleObj name="Equation" r:id="rId2" imgW="583920" imgH="533160" progId="Equation.3">
                  <p:embed/>
                </p:oleObj>
              </mc:Choice>
              <mc:Fallback>
                <p:oleObj name="Equation" r:id="rId2" imgW="583920" imgH="533160" progId="Equation.3">
                  <p:embed/>
                  <p:pic>
                    <p:nvPicPr>
                      <p:cNvPr id="20582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15" y="2853295"/>
                        <a:ext cx="1701800" cy="114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29" name="Object 5"/>
          <p:cNvGraphicFramePr>
            <a:graphicFrameLocks noChangeAspect="1"/>
          </p:cNvGraphicFramePr>
          <p:nvPr/>
        </p:nvGraphicFramePr>
        <p:xfrm>
          <a:off x="3074988" y="2852738"/>
          <a:ext cx="1982787" cy="712787"/>
        </p:xfrm>
        <a:graphic>
          <a:graphicData uri="http://schemas.openxmlformats.org/presentationml/2006/ole">
            <mc:AlternateContent xmlns:mc="http://schemas.openxmlformats.org/markup-compatibility/2006">
              <mc:Choice xmlns:v="urn:schemas-microsoft-com:vml" Requires="v">
                <p:oleObj name="Equation" r:id="rId4" imgW="812800" imgH="292100" progId="Equation.DSMT4">
                  <p:embed/>
                </p:oleObj>
              </mc:Choice>
              <mc:Fallback>
                <p:oleObj name="Equation" r:id="rId4" imgW="812800" imgH="292100" progId="Equation.DSMT4">
                  <p:embed/>
                  <p:pic>
                    <p:nvPicPr>
                      <p:cNvPr id="205829" name="Object 5"/>
                      <p:cNvPicPr>
                        <a:picLocks noChangeAspect="1" noChangeArrowheads="1"/>
                      </p:cNvPicPr>
                      <p:nvPr/>
                    </p:nvPicPr>
                    <p:blipFill>
                      <a:blip r:embed="rId5"/>
                      <a:srcRect/>
                      <a:stretch>
                        <a:fillRect/>
                      </a:stretch>
                    </p:blipFill>
                    <p:spPr bwMode="auto">
                      <a:xfrm>
                        <a:off x="3074988" y="2852738"/>
                        <a:ext cx="1982787" cy="71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0" name="Object 6"/>
          <p:cNvGraphicFramePr>
            <a:graphicFrameLocks noChangeAspect="1"/>
          </p:cNvGraphicFramePr>
          <p:nvPr/>
        </p:nvGraphicFramePr>
        <p:xfrm>
          <a:off x="3074988" y="3309938"/>
          <a:ext cx="2541587" cy="711200"/>
        </p:xfrm>
        <a:graphic>
          <a:graphicData uri="http://schemas.openxmlformats.org/presentationml/2006/ole">
            <mc:AlternateContent xmlns:mc="http://schemas.openxmlformats.org/markup-compatibility/2006">
              <mc:Choice xmlns:v="urn:schemas-microsoft-com:vml" Requires="v">
                <p:oleObj name="Equation" r:id="rId6" imgW="1041400" imgH="292100" progId="Equation.DSMT4">
                  <p:embed/>
                </p:oleObj>
              </mc:Choice>
              <mc:Fallback>
                <p:oleObj name="Equation" r:id="rId6" imgW="1041400" imgH="292100" progId="Equation.DSMT4">
                  <p:embed/>
                  <p:pic>
                    <p:nvPicPr>
                      <p:cNvPr id="205830" name="Object 6"/>
                      <p:cNvPicPr>
                        <a:picLocks noChangeAspect="1" noChangeArrowheads="1"/>
                      </p:cNvPicPr>
                      <p:nvPr/>
                    </p:nvPicPr>
                    <p:blipFill>
                      <a:blip r:embed="rId7"/>
                      <a:srcRect/>
                      <a:stretch>
                        <a:fillRect/>
                      </a:stretch>
                    </p:blipFill>
                    <p:spPr bwMode="auto">
                      <a:xfrm>
                        <a:off x="3074988" y="3309938"/>
                        <a:ext cx="2541587"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1" name="Object 7"/>
          <p:cNvGraphicFramePr>
            <a:graphicFrameLocks noChangeAspect="1"/>
          </p:cNvGraphicFramePr>
          <p:nvPr/>
        </p:nvGraphicFramePr>
        <p:xfrm>
          <a:off x="5574915" y="2951720"/>
          <a:ext cx="1239838" cy="495300"/>
        </p:xfrm>
        <a:graphic>
          <a:graphicData uri="http://schemas.openxmlformats.org/presentationml/2006/ole">
            <mc:AlternateContent xmlns:mc="http://schemas.openxmlformats.org/markup-compatibility/2006">
              <mc:Choice xmlns:v="urn:schemas-microsoft-com:vml" Requires="v">
                <p:oleObj name="Equation" r:id="rId8" imgW="507960" imgH="203040" progId="Equation.3">
                  <p:embed/>
                </p:oleObj>
              </mc:Choice>
              <mc:Fallback>
                <p:oleObj name="Equation" r:id="rId8" imgW="507960" imgH="203040" progId="Equation.3">
                  <p:embed/>
                  <p:pic>
                    <p:nvPicPr>
                      <p:cNvPr id="205831"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4915" y="2951720"/>
                        <a:ext cx="123983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2" name="Object 8"/>
          <p:cNvGraphicFramePr>
            <a:graphicFrameLocks noChangeAspect="1"/>
          </p:cNvGraphicFramePr>
          <p:nvPr/>
        </p:nvGraphicFramePr>
        <p:xfrm>
          <a:off x="5574915" y="3386695"/>
          <a:ext cx="1331913" cy="495300"/>
        </p:xfrm>
        <a:graphic>
          <a:graphicData uri="http://schemas.openxmlformats.org/presentationml/2006/ole">
            <mc:AlternateContent xmlns:mc="http://schemas.openxmlformats.org/markup-compatibility/2006">
              <mc:Choice xmlns:v="urn:schemas-microsoft-com:vml" Requires="v">
                <p:oleObj name="Equation" r:id="rId10" imgW="545760" imgH="203040" progId="Equation.3">
                  <p:embed/>
                </p:oleObj>
              </mc:Choice>
              <mc:Fallback>
                <p:oleObj name="Equation" r:id="rId10" imgW="545760" imgH="203040" progId="Equation.3">
                  <p:embed/>
                  <p:pic>
                    <p:nvPicPr>
                      <p:cNvPr id="205832"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4915" y="3386695"/>
                        <a:ext cx="1331913"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3" name="Object 9"/>
          <p:cNvGraphicFramePr>
            <a:graphicFrameLocks noChangeAspect="1"/>
          </p:cNvGraphicFramePr>
          <p:nvPr/>
        </p:nvGraphicFramePr>
        <p:xfrm>
          <a:off x="2572953" y="4202670"/>
          <a:ext cx="998537" cy="1146175"/>
        </p:xfrm>
        <a:graphic>
          <a:graphicData uri="http://schemas.openxmlformats.org/presentationml/2006/ole">
            <mc:AlternateContent xmlns:mc="http://schemas.openxmlformats.org/markup-compatibility/2006">
              <mc:Choice xmlns:v="urn:schemas-microsoft-com:vml" Requires="v">
                <p:oleObj name="Equation" r:id="rId12" imgW="342720" imgH="533160" progId="Equation.3">
                  <p:embed/>
                </p:oleObj>
              </mc:Choice>
              <mc:Fallback>
                <p:oleObj name="Equation" r:id="rId12" imgW="342720" imgH="533160" progId="Equation.3">
                  <p:embed/>
                  <p:pic>
                    <p:nvPicPr>
                      <p:cNvPr id="205833"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72953" y="4202670"/>
                        <a:ext cx="998537" cy="114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4" name="Object 10"/>
          <p:cNvGraphicFramePr>
            <a:graphicFrameLocks noChangeAspect="1"/>
          </p:cNvGraphicFramePr>
          <p:nvPr/>
        </p:nvGraphicFramePr>
        <p:xfrm>
          <a:off x="3074988" y="4146550"/>
          <a:ext cx="1982787" cy="714375"/>
        </p:xfrm>
        <a:graphic>
          <a:graphicData uri="http://schemas.openxmlformats.org/presentationml/2006/ole">
            <mc:AlternateContent xmlns:mc="http://schemas.openxmlformats.org/markup-compatibility/2006">
              <mc:Choice xmlns:v="urn:schemas-microsoft-com:vml" Requires="v">
                <p:oleObj name="Equation" r:id="rId14" imgW="812800" imgH="292100" progId="Equation.DSMT4">
                  <p:embed/>
                </p:oleObj>
              </mc:Choice>
              <mc:Fallback>
                <p:oleObj name="Equation" r:id="rId14" imgW="812800" imgH="292100" progId="Equation.DSMT4">
                  <p:embed/>
                  <p:pic>
                    <p:nvPicPr>
                      <p:cNvPr id="205834" name="Object 10"/>
                      <p:cNvPicPr>
                        <a:picLocks noChangeAspect="1" noChangeArrowheads="1"/>
                      </p:cNvPicPr>
                      <p:nvPr/>
                    </p:nvPicPr>
                    <p:blipFill>
                      <a:blip r:embed="rId15"/>
                      <a:srcRect/>
                      <a:stretch>
                        <a:fillRect/>
                      </a:stretch>
                    </p:blipFill>
                    <p:spPr bwMode="auto">
                      <a:xfrm>
                        <a:off x="3074988" y="4146550"/>
                        <a:ext cx="1982787"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5" name="Object 11"/>
          <p:cNvGraphicFramePr>
            <a:graphicFrameLocks noChangeAspect="1"/>
          </p:cNvGraphicFramePr>
          <p:nvPr/>
        </p:nvGraphicFramePr>
        <p:xfrm>
          <a:off x="3074988" y="4681538"/>
          <a:ext cx="2230437" cy="711200"/>
        </p:xfrm>
        <a:graphic>
          <a:graphicData uri="http://schemas.openxmlformats.org/presentationml/2006/ole">
            <mc:AlternateContent xmlns:mc="http://schemas.openxmlformats.org/markup-compatibility/2006">
              <mc:Choice xmlns:v="urn:schemas-microsoft-com:vml" Requires="v">
                <p:oleObj name="Equation" r:id="rId16" imgW="914400" imgH="292100" progId="Equation.DSMT4">
                  <p:embed/>
                </p:oleObj>
              </mc:Choice>
              <mc:Fallback>
                <p:oleObj name="Equation" r:id="rId16" imgW="914400" imgH="292100" progId="Equation.DSMT4">
                  <p:embed/>
                  <p:pic>
                    <p:nvPicPr>
                      <p:cNvPr id="205835" name="Object 11"/>
                      <p:cNvPicPr>
                        <a:picLocks noChangeAspect="1" noChangeArrowheads="1"/>
                      </p:cNvPicPr>
                      <p:nvPr/>
                    </p:nvPicPr>
                    <p:blipFill>
                      <a:blip r:embed="rId17"/>
                      <a:srcRect/>
                      <a:stretch>
                        <a:fillRect/>
                      </a:stretch>
                    </p:blipFill>
                    <p:spPr bwMode="auto">
                      <a:xfrm>
                        <a:off x="3074988" y="4681538"/>
                        <a:ext cx="2230437"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6" name="Object 12"/>
          <p:cNvGraphicFramePr>
            <a:graphicFrameLocks noChangeAspect="1"/>
          </p:cNvGraphicFramePr>
          <p:nvPr/>
        </p:nvGraphicFramePr>
        <p:xfrm>
          <a:off x="5574915" y="4247120"/>
          <a:ext cx="1239838" cy="495300"/>
        </p:xfrm>
        <a:graphic>
          <a:graphicData uri="http://schemas.openxmlformats.org/presentationml/2006/ole">
            <mc:AlternateContent xmlns:mc="http://schemas.openxmlformats.org/markup-compatibility/2006">
              <mc:Choice xmlns:v="urn:schemas-microsoft-com:vml" Requires="v">
                <p:oleObj name="Equation" r:id="rId18" imgW="507960" imgH="203040" progId="Equation.3">
                  <p:embed/>
                </p:oleObj>
              </mc:Choice>
              <mc:Fallback>
                <p:oleObj name="Equation" r:id="rId18" imgW="507960" imgH="203040" progId="Equation.3">
                  <p:embed/>
                  <p:pic>
                    <p:nvPicPr>
                      <p:cNvPr id="205836"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4915" y="4247120"/>
                        <a:ext cx="123983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7" name="Object 13"/>
          <p:cNvGraphicFramePr>
            <a:graphicFrameLocks noChangeAspect="1"/>
          </p:cNvGraphicFramePr>
          <p:nvPr/>
        </p:nvGraphicFramePr>
        <p:xfrm>
          <a:off x="5574915" y="4758295"/>
          <a:ext cx="1331913" cy="495300"/>
        </p:xfrm>
        <a:graphic>
          <a:graphicData uri="http://schemas.openxmlformats.org/presentationml/2006/ole">
            <mc:AlternateContent xmlns:mc="http://schemas.openxmlformats.org/markup-compatibility/2006">
              <mc:Choice xmlns:v="urn:schemas-microsoft-com:vml" Requires="v">
                <p:oleObj name="Equation" r:id="rId19" imgW="545760" imgH="203040" progId="Equation.3">
                  <p:embed/>
                </p:oleObj>
              </mc:Choice>
              <mc:Fallback>
                <p:oleObj name="Equation" r:id="rId19" imgW="545760" imgH="203040" progId="Equation.3">
                  <p:embed/>
                  <p:pic>
                    <p:nvPicPr>
                      <p:cNvPr id="205837"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4915" y="4758295"/>
                        <a:ext cx="1331913"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2" name="Picture 1">
            <a:extLst>
              <a:ext uri="{FF2B5EF4-FFF2-40B4-BE49-F238E27FC236}">
                <a16:creationId xmlns:a16="http://schemas.microsoft.com/office/drawing/2014/main" id="{8CC33DEF-F3AC-47AD-A681-41024F1514CD}"/>
              </a:ext>
            </a:extLst>
          </p:cNvPr>
          <p:cNvPicPr>
            <a:picLocks noChangeAspect="1"/>
          </p:cNvPicPr>
          <p:nvPr/>
        </p:nvPicPr>
        <p:blipFill>
          <a:blip r:embed="rId20"/>
          <a:stretch>
            <a:fillRect/>
          </a:stretch>
        </p:blipFill>
        <p:spPr>
          <a:xfrm>
            <a:off x="1033462" y="2319895"/>
            <a:ext cx="7077075" cy="2933700"/>
          </a:xfrm>
          <a:prstGeom prst="rect">
            <a:avLst/>
          </a:prstGeom>
        </p:spPr>
      </p:pic>
    </p:spTree>
    <p:extLst>
      <p:ext uri="{BB962C8B-B14F-4D97-AF65-F5344CB8AC3E}">
        <p14:creationId xmlns:p14="http://schemas.microsoft.com/office/powerpoint/2010/main" val="5185054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C133E-038C-42AE-BA8F-EC6906AFEB2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39355355-B7E9-4DDB-A6BC-260F425B14F2}"/>
              </a:ext>
            </a:extLst>
          </p:cNvPr>
          <p:cNvSpPr>
            <a:spLocks noGrp="1"/>
          </p:cNvSpPr>
          <p:nvPr>
            <p:ph idx="1"/>
          </p:nvPr>
        </p:nvSpPr>
        <p:spPr/>
        <p:txBody>
          <a:bodyPr/>
          <a:lstStyle/>
          <a:p>
            <a:r>
              <a:rPr lang="en-US" dirty="0"/>
              <a:t>Given a bit rate of 100 bps and a carrier frequency of 1 </a:t>
            </a:r>
            <a:r>
              <a:rPr lang="en-US" dirty="0" err="1"/>
              <a:t>KHz</a:t>
            </a:r>
            <a:r>
              <a:rPr lang="en-US" dirty="0"/>
              <a:t>, draw a BPSK signal for the bit sequence 10101.</a:t>
            </a:r>
          </a:p>
          <a:p>
            <a:endParaRPr lang="en-US" dirty="0"/>
          </a:p>
          <a:p>
            <a:r>
              <a:rPr lang="en-US" dirty="0"/>
              <a:t>Bit duration = 1/100 = 			10 (</a:t>
            </a:r>
            <a:r>
              <a:rPr lang="en-US" dirty="0" err="1"/>
              <a:t>msec</a:t>
            </a:r>
            <a:r>
              <a:rPr lang="en-US" dirty="0"/>
              <a:t>)</a:t>
            </a:r>
          </a:p>
          <a:p>
            <a:r>
              <a:rPr lang="en-US" dirty="0"/>
              <a:t>T (period) = 1/f = 1/1000 = 	1 (</a:t>
            </a:r>
            <a:r>
              <a:rPr lang="en-US" dirty="0" err="1"/>
              <a:t>msec</a:t>
            </a:r>
            <a:r>
              <a:rPr lang="en-US" dirty="0"/>
              <a:t>)</a:t>
            </a:r>
          </a:p>
          <a:p>
            <a:endParaRPr lang="en-US" dirty="0"/>
          </a:p>
        </p:txBody>
      </p:sp>
      <p:pic>
        <p:nvPicPr>
          <p:cNvPr id="4" name="Picture 3">
            <a:extLst>
              <a:ext uri="{FF2B5EF4-FFF2-40B4-BE49-F238E27FC236}">
                <a16:creationId xmlns:a16="http://schemas.microsoft.com/office/drawing/2014/main" id="{6BA2157E-55B3-4E7E-8DBF-FC050A419F48}"/>
              </a:ext>
            </a:extLst>
          </p:cNvPr>
          <p:cNvPicPr>
            <a:picLocks noChangeAspect="1"/>
          </p:cNvPicPr>
          <p:nvPr/>
        </p:nvPicPr>
        <p:blipFill rotWithShape="1">
          <a:blip r:embed="rId2"/>
          <a:srcRect t="12710" b="10200"/>
          <a:stretch/>
        </p:blipFill>
        <p:spPr>
          <a:xfrm>
            <a:off x="1545907" y="4968240"/>
            <a:ext cx="5449253" cy="1615122"/>
          </a:xfrm>
          <a:prstGeom prst="rect">
            <a:avLst/>
          </a:prstGeom>
        </p:spPr>
      </p:pic>
    </p:spTree>
    <p:extLst>
      <p:ext uri="{BB962C8B-B14F-4D97-AF65-F5344CB8AC3E}">
        <p14:creationId xmlns:p14="http://schemas.microsoft.com/office/powerpoint/2010/main" val="254594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en-US" dirty="0"/>
              <a:t>Phase-Shift Keying (PSK)</a:t>
            </a:r>
          </a:p>
        </p:txBody>
      </p:sp>
      <p:sp>
        <p:nvSpPr>
          <p:cNvPr id="214019" name="Rectangle 3"/>
          <p:cNvSpPr>
            <a:spLocks noGrp="1" noChangeArrowheads="1"/>
          </p:cNvSpPr>
          <p:nvPr>
            <p:ph idx="1"/>
          </p:nvPr>
        </p:nvSpPr>
        <p:spPr/>
        <p:txBody>
          <a:bodyPr/>
          <a:lstStyle/>
          <a:p>
            <a:r>
              <a:rPr lang="en-US" dirty="0"/>
              <a:t>Differential PSK (DPSK)</a:t>
            </a:r>
          </a:p>
          <a:p>
            <a:pPr lvl="1"/>
            <a:r>
              <a:rPr lang="en-US" dirty="0"/>
              <a:t>Phase shift with reference to previous bit</a:t>
            </a:r>
          </a:p>
          <a:p>
            <a:pPr lvl="2"/>
            <a:r>
              <a:rPr lang="en-US" dirty="0"/>
              <a:t>Binary 0 – signal burst of same phase as previous signal burst</a:t>
            </a:r>
          </a:p>
          <a:p>
            <a:pPr lvl="2"/>
            <a:r>
              <a:rPr lang="en-US" dirty="0"/>
              <a:t>Binary 1 – signal burst of opposite phase to previous signal burst</a:t>
            </a:r>
          </a:p>
        </p:txBody>
      </p:sp>
      <p:sp>
        <p:nvSpPr>
          <p:cNvPr id="4"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74</a:t>
            </a:fld>
            <a:endParaRPr lang="en-US" sz="1200" dirty="0">
              <a:latin typeface="Times New Roman"/>
              <a:cs typeface="Times New Roman"/>
            </a:endParaRPr>
          </a:p>
        </p:txBody>
      </p:sp>
    </p:spTree>
    <p:extLst>
      <p:ext uri="{BB962C8B-B14F-4D97-AF65-F5344CB8AC3E}">
        <p14:creationId xmlns:p14="http://schemas.microsoft.com/office/powerpoint/2010/main" val="6890251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7.5 Differential Phase-Shift Keying</a:t>
            </a:r>
          </a:p>
        </p:txBody>
      </p:sp>
      <p:pic>
        <p:nvPicPr>
          <p:cNvPr id="3" name="Picture Placeholder 2" descr="Ch07fig05.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t="-22225" b="-22225"/>
          <a:stretch>
            <a:fillRect/>
          </a:stretch>
        </p:blipFill>
        <p:spPr/>
      </p:pic>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75</a:t>
            </a:fld>
            <a:endParaRPr lang="en-US" sz="1200" dirty="0">
              <a:latin typeface="Times New Roman"/>
              <a:cs typeface="Times New Roman"/>
            </a:endParaRPr>
          </a:p>
        </p:txBody>
      </p:sp>
      <p:pic>
        <p:nvPicPr>
          <p:cNvPr id="2" name="Picture 1" descr="7_5_differential_phase_shift_keying.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64275"/>
            <a:ext cx="457200" cy="457200"/>
          </a:xfrm>
          <a:prstGeom prst="rect">
            <a:avLst/>
          </a:prstGeom>
        </p:spPr>
      </p:pic>
    </p:spTree>
    <p:extLst>
      <p:ext uri="{BB962C8B-B14F-4D97-AF65-F5344CB8AC3E}">
        <p14:creationId xmlns:p14="http://schemas.microsoft.com/office/powerpoint/2010/main" val="38596681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normAutofit fontScale="90000"/>
          </a:bodyPr>
          <a:lstStyle/>
          <a:p>
            <a:r>
              <a:rPr lang="en-US" dirty="0"/>
              <a:t>Quadrature Phase-Shift Keying (PSK)</a:t>
            </a:r>
          </a:p>
        </p:txBody>
      </p:sp>
      <p:sp>
        <p:nvSpPr>
          <p:cNvPr id="197635" name="Rectangle 3"/>
          <p:cNvSpPr>
            <a:spLocks noGrp="1" noChangeArrowheads="1"/>
          </p:cNvSpPr>
          <p:nvPr>
            <p:ph idx="1"/>
          </p:nvPr>
        </p:nvSpPr>
        <p:spPr>
          <a:xfrm>
            <a:off x="457200" y="1417638"/>
            <a:ext cx="8229600" cy="4525963"/>
          </a:xfrm>
        </p:spPr>
        <p:txBody>
          <a:bodyPr/>
          <a:lstStyle/>
          <a:p>
            <a:r>
              <a:rPr lang="en-US" dirty="0"/>
              <a:t>Four-level PSK (QPSK)</a:t>
            </a:r>
          </a:p>
          <a:p>
            <a:pPr lvl="1"/>
            <a:r>
              <a:rPr lang="en-US" dirty="0"/>
              <a:t>Each element represents more than one bit</a:t>
            </a:r>
          </a:p>
        </p:txBody>
      </p:sp>
      <p:sp>
        <p:nvSpPr>
          <p:cNvPr id="13"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76</a:t>
            </a:fld>
            <a:endParaRPr lang="en-US" sz="1200" dirty="0">
              <a:latin typeface="Times New Roman"/>
              <a:cs typeface="Times New Roman"/>
            </a:endParaRPr>
          </a:p>
        </p:txBody>
      </p:sp>
      <p:graphicFrame>
        <p:nvGraphicFramePr>
          <p:cNvPr id="197636" name="Object 4"/>
          <p:cNvGraphicFramePr>
            <a:graphicFrameLocks noChangeAspect="1"/>
          </p:cNvGraphicFramePr>
          <p:nvPr>
            <p:extLst>
              <p:ext uri="{D42A27DB-BD31-4B8C-83A1-F6EECF244321}">
                <p14:modId xmlns:p14="http://schemas.microsoft.com/office/powerpoint/2010/main" val="638697813"/>
              </p:ext>
            </p:extLst>
          </p:nvPr>
        </p:nvGraphicFramePr>
        <p:xfrm>
          <a:off x="1252538" y="2824163"/>
          <a:ext cx="2597150" cy="3357562"/>
        </p:xfrm>
        <a:graphic>
          <a:graphicData uri="http://schemas.openxmlformats.org/presentationml/2006/ole">
            <mc:AlternateContent xmlns:mc="http://schemas.openxmlformats.org/markup-compatibility/2006">
              <mc:Choice xmlns:v="urn:schemas-microsoft-com:vml" Requires="v">
                <p:oleObj name="Equation" r:id="rId3" imgW="622300" imgH="762000" progId="Equation.DSMT4">
                  <p:embed/>
                </p:oleObj>
              </mc:Choice>
              <mc:Fallback>
                <p:oleObj name="Equation" r:id="rId3" imgW="622300" imgH="762000" progId="Equation.DSMT4">
                  <p:embed/>
                  <p:pic>
                    <p:nvPicPr>
                      <p:cNvPr id="197636" name="Object 4"/>
                      <p:cNvPicPr>
                        <a:picLocks noChangeAspect="1" noChangeArrowheads="1"/>
                      </p:cNvPicPr>
                      <p:nvPr/>
                    </p:nvPicPr>
                    <p:blipFill>
                      <a:blip r:embed="rId4"/>
                      <a:srcRect/>
                      <a:stretch>
                        <a:fillRect/>
                      </a:stretch>
                    </p:blipFill>
                    <p:spPr bwMode="auto">
                      <a:xfrm>
                        <a:off x="1252538" y="2824163"/>
                        <a:ext cx="2597150" cy="335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7637" name="Object 5"/>
          <p:cNvGraphicFramePr>
            <a:graphicFrameLocks noChangeAspect="1"/>
          </p:cNvGraphicFramePr>
          <p:nvPr>
            <p:extLst>
              <p:ext uri="{D42A27DB-BD31-4B8C-83A1-F6EECF244321}">
                <p14:modId xmlns:p14="http://schemas.microsoft.com/office/powerpoint/2010/main" val="658216129"/>
              </p:ext>
            </p:extLst>
          </p:nvPr>
        </p:nvGraphicFramePr>
        <p:xfrm>
          <a:off x="3332163" y="2503488"/>
          <a:ext cx="2554287" cy="1104900"/>
        </p:xfrm>
        <a:graphic>
          <a:graphicData uri="http://schemas.openxmlformats.org/presentationml/2006/ole">
            <mc:AlternateContent xmlns:mc="http://schemas.openxmlformats.org/markup-compatibility/2006">
              <mc:Choice xmlns:v="urn:schemas-microsoft-com:vml" Requires="v">
                <p:oleObj name="Equation" r:id="rId5" imgW="1117600" imgH="482600" progId="Equation.DSMT4">
                  <p:embed/>
                </p:oleObj>
              </mc:Choice>
              <mc:Fallback>
                <p:oleObj name="Equation" r:id="rId5" imgW="1117600" imgH="482600" progId="Equation.DSMT4">
                  <p:embed/>
                  <p:pic>
                    <p:nvPicPr>
                      <p:cNvPr id="197637" name="Object 5"/>
                      <p:cNvPicPr>
                        <a:picLocks noChangeAspect="1" noChangeArrowheads="1"/>
                      </p:cNvPicPr>
                      <p:nvPr/>
                    </p:nvPicPr>
                    <p:blipFill>
                      <a:blip r:embed="rId6"/>
                      <a:srcRect/>
                      <a:stretch>
                        <a:fillRect/>
                      </a:stretch>
                    </p:blipFill>
                    <p:spPr bwMode="auto">
                      <a:xfrm>
                        <a:off x="3332163" y="2503488"/>
                        <a:ext cx="2554287"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7639" name="Object 7"/>
          <p:cNvGraphicFramePr>
            <a:graphicFrameLocks noChangeAspect="1"/>
          </p:cNvGraphicFramePr>
          <p:nvPr>
            <p:extLst>
              <p:ext uri="{D42A27DB-BD31-4B8C-83A1-F6EECF244321}">
                <p14:modId xmlns:p14="http://schemas.microsoft.com/office/powerpoint/2010/main" val="4088772012"/>
              </p:ext>
            </p:extLst>
          </p:nvPr>
        </p:nvGraphicFramePr>
        <p:xfrm>
          <a:off x="6894090" y="2865350"/>
          <a:ext cx="403225" cy="403225"/>
        </p:xfrm>
        <a:graphic>
          <a:graphicData uri="http://schemas.openxmlformats.org/presentationml/2006/ole">
            <mc:AlternateContent xmlns:mc="http://schemas.openxmlformats.org/markup-compatibility/2006">
              <mc:Choice xmlns:v="urn:schemas-microsoft-com:vml" Requires="v">
                <p:oleObj name="Equation" r:id="rId7" imgW="164880" imgH="164880" progId="Equation.3">
                  <p:embed/>
                </p:oleObj>
              </mc:Choice>
              <mc:Fallback>
                <p:oleObj name="Equation" r:id="rId7" imgW="164880" imgH="164880" progId="Equation.3">
                  <p:embed/>
                  <p:pic>
                    <p:nvPicPr>
                      <p:cNvPr id="197639"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4090" y="2865350"/>
                        <a:ext cx="403225"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7641" name="Object 9"/>
          <p:cNvGraphicFramePr>
            <a:graphicFrameLocks noChangeAspect="1"/>
          </p:cNvGraphicFramePr>
          <p:nvPr>
            <p:extLst>
              <p:ext uri="{D42A27DB-BD31-4B8C-83A1-F6EECF244321}">
                <p14:modId xmlns:p14="http://schemas.microsoft.com/office/powerpoint/2010/main" val="2978836992"/>
              </p:ext>
            </p:extLst>
          </p:nvPr>
        </p:nvGraphicFramePr>
        <p:xfrm>
          <a:off x="3344863" y="3416300"/>
          <a:ext cx="2755900" cy="1127125"/>
        </p:xfrm>
        <a:graphic>
          <a:graphicData uri="http://schemas.openxmlformats.org/presentationml/2006/ole">
            <mc:AlternateContent xmlns:mc="http://schemas.openxmlformats.org/markup-compatibility/2006">
              <mc:Choice xmlns:v="urn:schemas-microsoft-com:vml" Requires="v">
                <p:oleObj name="Equation" r:id="rId9" imgW="1181100" imgH="482600" progId="Equation.DSMT4">
                  <p:embed/>
                </p:oleObj>
              </mc:Choice>
              <mc:Fallback>
                <p:oleObj name="Equation" r:id="rId9" imgW="1181100" imgH="482600" progId="Equation.DSMT4">
                  <p:embed/>
                  <p:pic>
                    <p:nvPicPr>
                      <p:cNvPr id="197641" name="Object 9"/>
                      <p:cNvPicPr>
                        <a:picLocks noChangeAspect="1" noChangeArrowheads="1"/>
                      </p:cNvPicPr>
                      <p:nvPr/>
                    </p:nvPicPr>
                    <p:blipFill>
                      <a:blip r:embed="rId10"/>
                      <a:srcRect/>
                      <a:stretch>
                        <a:fillRect/>
                      </a:stretch>
                    </p:blipFill>
                    <p:spPr bwMode="auto">
                      <a:xfrm>
                        <a:off x="3344863" y="3416300"/>
                        <a:ext cx="2755900" cy="112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7642" name="Object 10"/>
          <p:cNvGraphicFramePr>
            <a:graphicFrameLocks noChangeAspect="1"/>
          </p:cNvGraphicFramePr>
          <p:nvPr>
            <p:extLst>
              <p:ext uri="{D42A27DB-BD31-4B8C-83A1-F6EECF244321}">
                <p14:modId xmlns:p14="http://schemas.microsoft.com/office/powerpoint/2010/main" val="1935195877"/>
              </p:ext>
            </p:extLst>
          </p:nvPr>
        </p:nvGraphicFramePr>
        <p:xfrm>
          <a:off x="3344863" y="4406900"/>
          <a:ext cx="2755900" cy="1128713"/>
        </p:xfrm>
        <a:graphic>
          <a:graphicData uri="http://schemas.openxmlformats.org/presentationml/2006/ole">
            <mc:AlternateContent xmlns:mc="http://schemas.openxmlformats.org/markup-compatibility/2006">
              <mc:Choice xmlns:v="urn:schemas-microsoft-com:vml" Requires="v">
                <p:oleObj name="Equation" r:id="rId11" imgW="1181100" imgH="482600" progId="Equation.DSMT4">
                  <p:embed/>
                </p:oleObj>
              </mc:Choice>
              <mc:Fallback>
                <p:oleObj name="Equation" r:id="rId11" imgW="1181100" imgH="482600" progId="Equation.DSMT4">
                  <p:embed/>
                  <p:pic>
                    <p:nvPicPr>
                      <p:cNvPr id="197642" name="Object 10"/>
                      <p:cNvPicPr>
                        <a:picLocks noChangeAspect="1" noChangeArrowheads="1"/>
                      </p:cNvPicPr>
                      <p:nvPr/>
                    </p:nvPicPr>
                    <p:blipFill>
                      <a:blip r:embed="rId12"/>
                      <a:srcRect/>
                      <a:stretch>
                        <a:fillRect/>
                      </a:stretch>
                    </p:blipFill>
                    <p:spPr bwMode="auto">
                      <a:xfrm>
                        <a:off x="3344863" y="4406900"/>
                        <a:ext cx="2755900" cy="1128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7643" name="Object 11"/>
          <p:cNvGraphicFramePr>
            <a:graphicFrameLocks noChangeAspect="1"/>
          </p:cNvGraphicFramePr>
          <p:nvPr>
            <p:extLst>
              <p:ext uri="{D42A27DB-BD31-4B8C-83A1-F6EECF244321}">
                <p14:modId xmlns:p14="http://schemas.microsoft.com/office/powerpoint/2010/main" val="2336563975"/>
              </p:ext>
            </p:extLst>
          </p:nvPr>
        </p:nvGraphicFramePr>
        <p:xfrm>
          <a:off x="3325813" y="5321300"/>
          <a:ext cx="2794000" cy="1117600"/>
        </p:xfrm>
        <a:graphic>
          <a:graphicData uri="http://schemas.openxmlformats.org/presentationml/2006/ole">
            <mc:AlternateContent xmlns:mc="http://schemas.openxmlformats.org/markup-compatibility/2006">
              <mc:Choice xmlns:v="urn:schemas-microsoft-com:vml" Requires="v">
                <p:oleObj name="Equation" r:id="rId13" imgW="1117600" imgH="482600" progId="Equation.DSMT4">
                  <p:embed/>
                </p:oleObj>
              </mc:Choice>
              <mc:Fallback>
                <p:oleObj name="Equation" r:id="rId13" imgW="1117600" imgH="482600" progId="Equation.DSMT4">
                  <p:embed/>
                  <p:pic>
                    <p:nvPicPr>
                      <p:cNvPr id="197643" name="Object 11"/>
                      <p:cNvPicPr>
                        <a:picLocks noChangeAspect="1" noChangeArrowheads="1"/>
                      </p:cNvPicPr>
                      <p:nvPr/>
                    </p:nvPicPr>
                    <p:blipFill>
                      <a:blip r:embed="rId14"/>
                      <a:srcRect/>
                      <a:stretch>
                        <a:fillRect/>
                      </a:stretch>
                    </p:blipFill>
                    <p:spPr bwMode="auto">
                      <a:xfrm>
                        <a:off x="3325813" y="5321300"/>
                        <a:ext cx="2794000" cy="111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7644" name="Object 12"/>
          <p:cNvGraphicFramePr>
            <a:graphicFrameLocks noChangeAspect="1"/>
          </p:cNvGraphicFramePr>
          <p:nvPr>
            <p:extLst>
              <p:ext uri="{D42A27DB-BD31-4B8C-83A1-F6EECF244321}">
                <p14:modId xmlns:p14="http://schemas.microsoft.com/office/powerpoint/2010/main" val="3602318988"/>
              </p:ext>
            </p:extLst>
          </p:nvPr>
        </p:nvGraphicFramePr>
        <p:xfrm>
          <a:off x="6894090" y="3765463"/>
          <a:ext cx="465138" cy="433387"/>
        </p:xfrm>
        <a:graphic>
          <a:graphicData uri="http://schemas.openxmlformats.org/presentationml/2006/ole">
            <mc:AlternateContent xmlns:mc="http://schemas.openxmlformats.org/markup-compatibility/2006">
              <mc:Choice xmlns:v="urn:schemas-microsoft-com:vml" Requires="v">
                <p:oleObj name="Equation" r:id="rId15" imgW="190440" imgH="177480" progId="Equation.3">
                  <p:embed/>
                </p:oleObj>
              </mc:Choice>
              <mc:Fallback>
                <p:oleObj name="Equation" r:id="rId15" imgW="190440" imgH="177480" progId="Equation.3">
                  <p:embed/>
                  <p:pic>
                    <p:nvPicPr>
                      <p:cNvPr id="197644"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94090" y="3765463"/>
                        <a:ext cx="465138"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7645" name="Object 13"/>
          <p:cNvGraphicFramePr>
            <a:graphicFrameLocks noChangeAspect="1"/>
          </p:cNvGraphicFramePr>
          <p:nvPr>
            <p:extLst>
              <p:ext uri="{D42A27DB-BD31-4B8C-83A1-F6EECF244321}">
                <p14:modId xmlns:p14="http://schemas.microsoft.com/office/powerpoint/2010/main" val="3771462148"/>
              </p:ext>
            </p:extLst>
          </p:nvPr>
        </p:nvGraphicFramePr>
        <p:xfrm>
          <a:off x="6894090" y="4679863"/>
          <a:ext cx="495300" cy="433387"/>
        </p:xfrm>
        <a:graphic>
          <a:graphicData uri="http://schemas.openxmlformats.org/presentationml/2006/ole">
            <mc:AlternateContent xmlns:mc="http://schemas.openxmlformats.org/markup-compatibility/2006">
              <mc:Choice xmlns:v="urn:schemas-microsoft-com:vml" Requires="v">
                <p:oleObj name="Equation" r:id="rId17" imgW="203040" imgH="177480" progId="Equation.3">
                  <p:embed/>
                </p:oleObj>
              </mc:Choice>
              <mc:Fallback>
                <p:oleObj name="Equation" r:id="rId17" imgW="203040" imgH="177480" progId="Equation.3">
                  <p:embed/>
                  <p:pic>
                    <p:nvPicPr>
                      <p:cNvPr id="197645"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94090" y="4679863"/>
                        <a:ext cx="495300"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7646" name="Object 14"/>
          <p:cNvGraphicFramePr>
            <a:graphicFrameLocks noChangeAspect="1"/>
          </p:cNvGraphicFramePr>
          <p:nvPr>
            <p:extLst>
              <p:ext uri="{D42A27DB-BD31-4B8C-83A1-F6EECF244321}">
                <p14:modId xmlns:p14="http://schemas.microsoft.com/office/powerpoint/2010/main" val="2669620512"/>
              </p:ext>
            </p:extLst>
          </p:nvPr>
        </p:nvGraphicFramePr>
        <p:xfrm>
          <a:off x="6894090" y="5518063"/>
          <a:ext cx="434975" cy="433387"/>
        </p:xfrm>
        <a:graphic>
          <a:graphicData uri="http://schemas.openxmlformats.org/presentationml/2006/ole">
            <mc:AlternateContent xmlns:mc="http://schemas.openxmlformats.org/markup-compatibility/2006">
              <mc:Choice xmlns:v="urn:schemas-microsoft-com:vml" Requires="v">
                <p:oleObj name="Equation" r:id="rId19" imgW="177480" imgH="177480" progId="Equation.3">
                  <p:embed/>
                </p:oleObj>
              </mc:Choice>
              <mc:Fallback>
                <p:oleObj name="Equation" r:id="rId19" imgW="177480" imgH="177480" progId="Equation.3">
                  <p:embed/>
                  <p:pic>
                    <p:nvPicPr>
                      <p:cNvPr id="197646" name="Object 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94090" y="5518063"/>
                        <a:ext cx="434975"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9703639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7.6 QPSK Constellation Diagram</a:t>
            </a:r>
          </a:p>
        </p:txBody>
      </p:sp>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77</a:t>
            </a:fld>
            <a:endParaRPr lang="en-US" sz="1200" dirty="0">
              <a:latin typeface="Times New Roman"/>
              <a:cs typeface="Times New Roman"/>
            </a:endParaRPr>
          </a:p>
        </p:txBody>
      </p:sp>
      <p:pic>
        <p:nvPicPr>
          <p:cNvPr id="3" name="Picture 2" descr="7_6_qpsk_constellation_diagram.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818" y="6266847"/>
            <a:ext cx="457200" cy="457200"/>
          </a:xfrm>
          <a:prstGeom prst="rect">
            <a:avLst/>
          </a:prstGeom>
        </p:spPr>
      </p:pic>
      <p:sp>
        <p:nvSpPr>
          <p:cNvPr id="8" name="Picture Placeholder 7">
            <a:extLst>
              <a:ext uri="{FF2B5EF4-FFF2-40B4-BE49-F238E27FC236}">
                <a16:creationId xmlns:a16="http://schemas.microsoft.com/office/drawing/2014/main" id="{77647646-4C64-477D-9A2A-F62EADAE17FE}"/>
              </a:ext>
            </a:extLst>
          </p:cNvPr>
          <p:cNvSpPr>
            <a:spLocks noGrp="1"/>
          </p:cNvSpPr>
          <p:nvPr>
            <p:ph type="pic" idx="1"/>
          </p:nvPr>
        </p:nvSpPr>
        <p:spPr/>
        <p:txBody>
          <a:bodyPr/>
          <a:lstStyle/>
          <a:p>
            <a:endParaRPr lang="en-US"/>
          </a:p>
        </p:txBody>
      </p:sp>
      <p:pic>
        <p:nvPicPr>
          <p:cNvPr id="9" name="Picture 8">
            <a:extLst>
              <a:ext uri="{FF2B5EF4-FFF2-40B4-BE49-F238E27FC236}">
                <a16:creationId xmlns:a16="http://schemas.microsoft.com/office/drawing/2014/main" id="{89D11A56-A82C-40CB-AB9A-D0E2D81E01D3}"/>
              </a:ext>
            </a:extLst>
          </p:cNvPr>
          <p:cNvPicPr>
            <a:picLocks noChangeAspect="1"/>
          </p:cNvPicPr>
          <p:nvPr/>
        </p:nvPicPr>
        <p:blipFill>
          <a:blip r:embed="rId4"/>
          <a:stretch>
            <a:fillRect/>
          </a:stretch>
        </p:blipFill>
        <p:spPr>
          <a:xfrm>
            <a:off x="0" y="2337619"/>
            <a:ext cx="9144000" cy="2182761"/>
          </a:xfrm>
          <a:prstGeom prst="rect">
            <a:avLst/>
          </a:prstGeom>
        </p:spPr>
      </p:pic>
    </p:spTree>
    <p:extLst>
      <p:ext uri="{BB962C8B-B14F-4D97-AF65-F5344CB8AC3E}">
        <p14:creationId xmlns:p14="http://schemas.microsoft.com/office/powerpoint/2010/main" val="15327147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7.6 QPSK Constellation Diagram</a:t>
            </a:r>
          </a:p>
        </p:txBody>
      </p:sp>
      <p:pic>
        <p:nvPicPr>
          <p:cNvPr id="2" name="Picture Placeholder 1" descr="Ch07fig06.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l="-24416" r="-24416"/>
          <a:stretch>
            <a:fillRect/>
          </a:stretch>
        </p:blipFill>
        <p:spPr/>
      </p:pic>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78</a:t>
            </a:fld>
            <a:endParaRPr lang="en-US" sz="1200" dirty="0">
              <a:latin typeface="Times New Roman"/>
              <a:cs typeface="Times New Roman"/>
            </a:endParaRPr>
          </a:p>
        </p:txBody>
      </p:sp>
      <p:pic>
        <p:nvPicPr>
          <p:cNvPr id="3" name="Picture 2" descr="7_6_qpsk_constellation_diagram.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66847"/>
            <a:ext cx="457200" cy="457200"/>
          </a:xfrm>
          <a:prstGeom prst="rect">
            <a:avLst/>
          </a:prstGeom>
        </p:spPr>
      </p:pic>
    </p:spTree>
    <p:extLst>
      <p:ext uri="{BB962C8B-B14F-4D97-AF65-F5344CB8AC3E}">
        <p14:creationId xmlns:p14="http://schemas.microsoft.com/office/powerpoint/2010/main" val="39437630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normAutofit fontScale="90000"/>
          </a:bodyPr>
          <a:lstStyle/>
          <a:p>
            <a:r>
              <a:rPr lang="en-US" dirty="0"/>
              <a:t>Quadrature Amplitude Modulation</a:t>
            </a:r>
          </a:p>
        </p:txBody>
      </p:sp>
      <p:sp>
        <p:nvSpPr>
          <p:cNvPr id="182275" name="Rectangle 3"/>
          <p:cNvSpPr>
            <a:spLocks noGrp="1" noChangeArrowheads="1"/>
          </p:cNvSpPr>
          <p:nvPr>
            <p:ph idx="1"/>
          </p:nvPr>
        </p:nvSpPr>
        <p:spPr/>
        <p:txBody>
          <a:bodyPr/>
          <a:lstStyle/>
          <a:p>
            <a:r>
              <a:rPr lang="en-US" dirty="0"/>
              <a:t>QAM is a combination of ASK and PSK</a:t>
            </a:r>
          </a:p>
          <a:p>
            <a:pPr lvl="1"/>
            <a:r>
              <a:rPr lang="en-US" dirty="0"/>
              <a:t>Two different signals sent simultaneously on the same carrier frequency</a:t>
            </a:r>
          </a:p>
          <a:p>
            <a:endParaRPr lang="en-US" dirty="0"/>
          </a:p>
        </p:txBody>
      </p:sp>
      <p:sp>
        <p:nvSpPr>
          <p:cNvPr id="5" name="Slide Number Placeholder 5"/>
          <p:cNvSpPr>
            <a:spLocks noGrp="1"/>
          </p:cNvSpPr>
          <p:nvPr>
            <p:ph type="sldNum" sz="quarter" idx="12"/>
          </p:nvPr>
        </p:nvSpPr>
        <p:spPr>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79</a:t>
            </a:fld>
            <a:endParaRPr lang="en-US" sz="1200" dirty="0">
              <a:latin typeface="Times New Roman"/>
              <a:cs typeface="Times New Roman"/>
            </a:endParaRPr>
          </a:p>
        </p:txBody>
      </p:sp>
      <p:graphicFrame>
        <p:nvGraphicFramePr>
          <p:cNvPr id="182276" name="Object 4"/>
          <p:cNvGraphicFramePr>
            <a:graphicFrameLocks noChangeAspect="1"/>
          </p:cNvGraphicFramePr>
          <p:nvPr>
            <p:extLst>
              <p:ext uri="{D42A27DB-BD31-4B8C-83A1-F6EECF244321}">
                <p14:modId xmlns:p14="http://schemas.microsoft.com/office/powerpoint/2010/main" val="2872635156"/>
              </p:ext>
            </p:extLst>
          </p:nvPr>
        </p:nvGraphicFramePr>
        <p:xfrm>
          <a:off x="1500188" y="3411538"/>
          <a:ext cx="5942012" cy="798512"/>
        </p:xfrm>
        <a:graphic>
          <a:graphicData uri="http://schemas.openxmlformats.org/presentationml/2006/ole">
            <mc:AlternateContent xmlns:mc="http://schemas.openxmlformats.org/markup-compatibility/2006">
              <mc:Choice xmlns:v="urn:schemas-microsoft-com:vml" Requires="v">
                <p:oleObj name="Equation" r:id="rId3" imgW="2171700" imgH="292100" progId="Equation.DSMT4">
                  <p:embed/>
                </p:oleObj>
              </mc:Choice>
              <mc:Fallback>
                <p:oleObj name="Equation" r:id="rId3" imgW="2171700" imgH="292100" progId="Equation.DSMT4">
                  <p:embed/>
                  <p:pic>
                    <p:nvPicPr>
                      <p:cNvPr id="182276" name="Object 4"/>
                      <p:cNvPicPr>
                        <a:picLocks noChangeAspect="1" noChangeArrowheads="1"/>
                      </p:cNvPicPr>
                      <p:nvPr/>
                    </p:nvPicPr>
                    <p:blipFill>
                      <a:blip r:embed="rId4"/>
                      <a:srcRect/>
                      <a:stretch>
                        <a:fillRect/>
                      </a:stretch>
                    </p:blipFill>
                    <p:spPr bwMode="auto">
                      <a:xfrm>
                        <a:off x="1500188" y="3411538"/>
                        <a:ext cx="5942012" cy="79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138131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7.1 Encoding and Modulation Techniques</a:t>
            </a:r>
          </a:p>
        </p:txBody>
      </p:sp>
      <p:pic>
        <p:nvPicPr>
          <p:cNvPr id="8" name="Picture Placeholder 7" descr="Ch07fig01.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t="-6295" b="-6295"/>
          <a:stretch>
            <a:fillRect/>
          </a:stretch>
        </p:blipFill>
        <p:spPr/>
      </p:pic>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8</a:t>
            </a:fld>
            <a:endParaRPr lang="en-US" sz="1200" dirty="0">
              <a:latin typeface="Times New Roman"/>
              <a:cs typeface="Times New Roman"/>
            </a:endParaRPr>
          </a:p>
        </p:txBody>
      </p:sp>
      <p:pic>
        <p:nvPicPr>
          <p:cNvPr id="2" name="Picture 1" descr="7_1_encoding_and_modulation_techniques.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64275"/>
            <a:ext cx="457200" cy="457200"/>
          </a:xfrm>
          <a:prstGeom prst="rect">
            <a:avLst/>
          </a:prstGeom>
        </p:spPr>
      </p:pic>
    </p:spTree>
    <p:extLst>
      <p:ext uri="{BB962C8B-B14F-4D97-AF65-F5344CB8AC3E}">
        <p14:creationId xmlns:p14="http://schemas.microsoft.com/office/powerpoint/2010/main" val="9987801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7.11 16QAM Constellation Diagram</a:t>
            </a:r>
          </a:p>
        </p:txBody>
      </p:sp>
      <p:pic>
        <p:nvPicPr>
          <p:cNvPr id="2" name="Picture Placeholder 1" descr="Ch07fig11.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l="-24651" r="-24651"/>
          <a:stretch>
            <a:fillRect/>
          </a:stretch>
        </p:blipFill>
        <p:spPr/>
      </p:pic>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a:latin typeface="Times New Roman"/>
                <a:cs typeface="Times New Roman"/>
              </a:rPr>
              <a:t>Signal Encoding Techniques 7-</a:t>
            </a:r>
            <a:fld id="{46E48147-4DBD-E646-92C0-0C9D8AFD71A7}" type="slidenum">
              <a:rPr lang="en-US" sz="1200" smtClean="0">
                <a:latin typeface="Times New Roman"/>
                <a:cs typeface="Times New Roman"/>
              </a:rPr>
              <a:pPr algn="r"/>
              <a:t>80</a:t>
            </a:fld>
            <a:endParaRPr lang="en-US" sz="1200" dirty="0">
              <a:latin typeface="Times New Roman"/>
              <a:cs typeface="Times New Roman"/>
            </a:endParaRPr>
          </a:p>
        </p:txBody>
      </p:sp>
      <p:pic>
        <p:nvPicPr>
          <p:cNvPr id="3" name="Picture 2" descr="7_11_16qam_costellation_diagram.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19767333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dirty="0">
                <a:cs typeface="Times New Roman" charset="0"/>
              </a:rPr>
              <a:t>Error Control</a:t>
            </a:r>
          </a:p>
        </p:txBody>
      </p:sp>
      <p:sp>
        <p:nvSpPr>
          <p:cNvPr id="282627" name="Rectangle 3"/>
          <p:cNvSpPr>
            <a:spLocks noGrp="1" noChangeArrowheads="1"/>
          </p:cNvSpPr>
          <p:nvPr>
            <p:ph idx="1"/>
          </p:nvPr>
        </p:nvSpPr>
        <p:spPr/>
        <p:txBody>
          <a:bodyPr/>
          <a:lstStyle/>
          <a:p>
            <a:r>
              <a:rPr lang="en-US" dirty="0"/>
              <a:t>Hamming Distance</a:t>
            </a: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81</a:t>
            </a:fld>
            <a:endParaRPr lang="en-US" dirty="0"/>
          </a:p>
        </p:txBody>
      </p:sp>
      <p:pic>
        <p:nvPicPr>
          <p:cNvPr id="2" name="Picture 1">
            <a:extLst>
              <a:ext uri="{FF2B5EF4-FFF2-40B4-BE49-F238E27FC236}">
                <a16:creationId xmlns:a16="http://schemas.microsoft.com/office/drawing/2014/main" id="{97C0659E-0509-4FCC-BE13-1780873287F6}"/>
              </a:ext>
            </a:extLst>
          </p:cNvPr>
          <p:cNvPicPr>
            <a:picLocks noChangeAspect="1"/>
          </p:cNvPicPr>
          <p:nvPr/>
        </p:nvPicPr>
        <p:blipFill>
          <a:blip r:embed="rId2"/>
          <a:stretch>
            <a:fillRect/>
          </a:stretch>
        </p:blipFill>
        <p:spPr>
          <a:xfrm>
            <a:off x="781050" y="2514600"/>
            <a:ext cx="7581900" cy="3429000"/>
          </a:xfrm>
          <a:prstGeom prst="rect">
            <a:avLst/>
          </a:prstGeom>
        </p:spPr>
      </p:pic>
    </p:spTree>
    <p:extLst>
      <p:ext uri="{BB962C8B-B14F-4D97-AF65-F5344CB8AC3E}">
        <p14:creationId xmlns:p14="http://schemas.microsoft.com/office/powerpoint/2010/main" val="20349671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3"/>
          <p:cNvSpPr>
            <a:spLocks noGrp="1" noChangeArrowheads="1"/>
          </p:cNvSpPr>
          <p:nvPr>
            <p:ph idx="1"/>
          </p:nvPr>
        </p:nvSpPr>
        <p:spPr>
          <a:xfrm>
            <a:off x="169102" y="0"/>
            <a:ext cx="8229600" cy="4525963"/>
          </a:xfrm>
        </p:spPr>
        <p:txBody>
          <a:bodyPr>
            <a:normAutofit lnSpcReduction="10000"/>
          </a:bodyPr>
          <a:lstStyle/>
          <a:p>
            <a:r>
              <a:rPr lang="en-US" dirty="0"/>
              <a:t>Hamming Distance</a:t>
            </a:r>
            <a:r>
              <a:rPr lang="tr-TR" dirty="0"/>
              <a:t> </a:t>
            </a:r>
            <a:r>
              <a:rPr lang="tr-TR" dirty="0">
                <a:solidFill>
                  <a:srgbClr val="FF0000"/>
                </a:solidFill>
              </a:rPr>
              <a:t>(</a:t>
            </a:r>
            <a:r>
              <a:rPr lang="tr-TR" dirty="0" err="1">
                <a:solidFill>
                  <a:srgbClr val="FF0000"/>
                </a:solidFill>
              </a:rPr>
              <a:t>Hamming</a:t>
            </a:r>
            <a:r>
              <a:rPr lang="tr-TR" dirty="0">
                <a:solidFill>
                  <a:srgbClr val="FF0000"/>
                </a:solidFill>
              </a:rPr>
              <a:t> mesafesi)</a:t>
            </a:r>
          </a:p>
          <a:p>
            <a:r>
              <a:rPr lang="en-US" sz="2000" dirty="0"/>
              <a:t>It is used to find a distance measure regarding the similarities of contents of equal length. In this way, it can be calculated how many steps are needed to convert one text into another. Or, it can be understood how much similarity is worth.</a:t>
            </a:r>
          </a:p>
          <a:p>
            <a:r>
              <a:rPr lang="fr-FR" sz="2000" dirty="0">
                <a:highlight>
                  <a:srgbClr val="FFFF00"/>
                </a:highlight>
              </a:rPr>
              <a:t>kuru - </a:t>
            </a:r>
            <a:r>
              <a:rPr lang="fr-FR" sz="2000" dirty="0" err="1">
                <a:highlight>
                  <a:srgbClr val="FFFF00"/>
                </a:highlight>
              </a:rPr>
              <a:t>duru</a:t>
            </a:r>
            <a:endParaRPr lang="fr-FR" sz="2000" dirty="0">
              <a:highlight>
                <a:srgbClr val="FFFF00"/>
              </a:highlight>
            </a:endParaRPr>
          </a:p>
          <a:p>
            <a:r>
              <a:rPr lang="fr-FR" sz="2000" dirty="0">
                <a:highlight>
                  <a:srgbClr val="FFFF00"/>
                </a:highlight>
              </a:rPr>
              <a:t>clone - drone</a:t>
            </a:r>
          </a:p>
          <a:p>
            <a:r>
              <a:rPr lang="fr-FR" sz="2000" dirty="0">
                <a:highlight>
                  <a:srgbClr val="FFFF00"/>
                </a:highlight>
              </a:rPr>
              <a:t>patates - </a:t>
            </a:r>
            <a:r>
              <a:rPr lang="fr-FR" sz="2000" dirty="0" err="1">
                <a:highlight>
                  <a:srgbClr val="FFFF00"/>
                </a:highlight>
              </a:rPr>
              <a:t>domates</a:t>
            </a:r>
            <a:endParaRPr lang="tr-TR" sz="2000" dirty="0">
              <a:highlight>
                <a:srgbClr val="FFFF00"/>
              </a:highlight>
            </a:endParaRPr>
          </a:p>
          <a:p>
            <a:r>
              <a:rPr lang="en-US" sz="1800" dirty="0"/>
              <a:t>This is already one of the conditions of the algorithm. There is only one letter difference between dry and clear. Accordingly, the Hamming Distance value is 1. As a matter of fact, the letters except k and d are the same. According to the comparison of clone and drone, the difference value is 2. So there is a difference of two letters. Letters </a:t>
            </a:r>
            <a:r>
              <a:rPr lang="en-US" sz="1800" dirty="0" err="1"/>
              <a:t>c,l</a:t>
            </a:r>
            <a:r>
              <a:rPr lang="en-US" sz="1800" dirty="0"/>
              <a:t> and </a:t>
            </a:r>
            <a:r>
              <a:rPr lang="en-US" sz="1800" dirty="0" err="1"/>
              <a:t>d,r</a:t>
            </a:r>
            <a:r>
              <a:rPr lang="en-US" sz="1800" dirty="0"/>
              <a:t>. As for potatoes and tomatoes. The Hamming value here is 3. The letters </a:t>
            </a:r>
            <a:r>
              <a:rPr lang="en-US" sz="1800" dirty="0" err="1"/>
              <a:t>p,a,t</a:t>
            </a:r>
            <a:r>
              <a:rPr lang="en-US" sz="1800" dirty="0"/>
              <a:t> and </a:t>
            </a:r>
            <a:r>
              <a:rPr lang="en-US" sz="1800" dirty="0" err="1"/>
              <a:t>d,o,m</a:t>
            </a:r>
            <a:r>
              <a:rPr lang="en-US" sz="1800" dirty="0"/>
              <a:t> are different</a:t>
            </a: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82</a:t>
            </a:fld>
            <a:endParaRPr lang="en-US" dirty="0"/>
          </a:p>
        </p:txBody>
      </p:sp>
      <p:pic>
        <p:nvPicPr>
          <p:cNvPr id="3" name="Resim 2">
            <a:extLst>
              <a:ext uri="{FF2B5EF4-FFF2-40B4-BE49-F238E27FC236}">
                <a16:creationId xmlns:a16="http://schemas.microsoft.com/office/drawing/2014/main" id="{92A26D25-6B18-4F4B-A86A-0CF038A8E96E}"/>
              </a:ext>
            </a:extLst>
          </p:cNvPr>
          <p:cNvPicPr>
            <a:picLocks noChangeAspect="1"/>
          </p:cNvPicPr>
          <p:nvPr/>
        </p:nvPicPr>
        <p:blipFill>
          <a:blip r:embed="rId2"/>
          <a:stretch>
            <a:fillRect/>
          </a:stretch>
        </p:blipFill>
        <p:spPr>
          <a:xfrm>
            <a:off x="2363745" y="4381308"/>
            <a:ext cx="3443612" cy="2582709"/>
          </a:xfrm>
          <a:prstGeom prst="rect">
            <a:avLst/>
          </a:prstGeom>
        </p:spPr>
      </p:pic>
    </p:spTree>
    <p:extLst>
      <p:ext uri="{BB962C8B-B14F-4D97-AF65-F5344CB8AC3E}">
        <p14:creationId xmlns:p14="http://schemas.microsoft.com/office/powerpoint/2010/main" val="36997776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3"/>
          <p:cNvSpPr>
            <a:spLocks noGrp="1" noChangeArrowheads="1"/>
          </p:cNvSpPr>
          <p:nvPr>
            <p:ph idx="1"/>
          </p:nvPr>
        </p:nvSpPr>
        <p:spPr>
          <a:xfrm>
            <a:off x="169102" y="0"/>
            <a:ext cx="8229600" cy="4525963"/>
          </a:xfrm>
        </p:spPr>
        <p:txBody>
          <a:bodyPr>
            <a:normAutofit/>
          </a:bodyPr>
          <a:lstStyle/>
          <a:p>
            <a:r>
              <a:rPr lang="en-US" dirty="0"/>
              <a:t>Hamming Distance</a:t>
            </a:r>
            <a:r>
              <a:rPr lang="tr-TR" dirty="0"/>
              <a:t> </a:t>
            </a:r>
            <a:r>
              <a:rPr lang="tr-TR" dirty="0">
                <a:solidFill>
                  <a:srgbClr val="FF0000"/>
                </a:solidFill>
              </a:rPr>
              <a:t>(</a:t>
            </a:r>
            <a:r>
              <a:rPr lang="tr-TR" dirty="0" err="1">
                <a:solidFill>
                  <a:srgbClr val="FF0000"/>
                </a:solidFill>
              </a:rPr>
              <a:t>Hamming</a:t>
            </a:r>
            <a:r>
              <a:rPr lang="tr-TR" dirty="0">
                <a:solidFill>
                  <a:srgbClr val="FF0000"/>
                </a:solidFill>
              </a:rPr>
              <a:t> mesafesi)</a:t>
            </a:r>
          </a:p>
          <a:p>
            <a:r>
              <a:rPr lang="en-US" sz="2000" dirty="0"/>
              <a:t>Similar operations are performed on binary code expressions. Of course, running the algorithm for binary content is slightly different. In case of binary number system, XOR operator is used to find the Hamming Distance value.</a:t>
            </a:r>
            <a:r>
              <a:rPr lang="tr-TR" sz="2000" dirty="0"/>
              <a:t>.</a:t>
            </a:r>
          </a:p>
          <a:p>
            <a:endParaRPr lang="tr-TR" sz="2000" dirty="0"/>
          </a:p>
          <a:p>
            <a:endParaRPr lang="tr-TR" sz="2000" dirty="0"/>
          </a:p>
          <a:p>
            <a:r>
              <a:rPr lang="tr-TR" sz="2000" dirty="0"/>
              <a:t>100</a:t>
            </a:r>
            <a:r>
              <a:rPr lang="tr-TR" sz="2000" dirty="0">
                <a:highlight>
                  <a:srgbClr val="FFFF00"/>
                </a:highlight>
              </a:rPr>
              <a:t>0</a:t>
            </a:r>
            <a:r>
              <a:rPr lang="tr-TR" sz="2000" dirty="0">
                <a:highlight>
                  <a:srgbClr val="FF0000"/>
                </a:highlight>
              </a:rPr>
              <a:t>1</a:t>
            </a:r>
            <a:r>
              <a:rPr lang="tr-TR" sz="2000" dirty="0"/>
              <a:t>1101 &lt;-&gt; 100</a:t>
            </a:r>
            <a:r>
              <a:rPr lang="tr-TR" sz="2000" dirty="0">
                <a:highlight>
                  <a:srgbClr val="FFFF00"/>
                </a:highlight>
              </a:rPr>
              <a:t>1</a:t>
            </a:r>
            <a:r>
              <a:rPr lang="tr-TR" sz="2000" dirty="0">
                <a:highlight>
                  <a:srgbClr val="FF0000"/>
                </a:highlight>
              </a:rPr>
              <a:t>0</a:t>
            </a:r>
            <a:r>
              <a:rPr lang="tr-TR" sz="2000" dirty="0"/>
              <a:t>1101 = 2</a:t>
            </a:r>
          </a:p>
          <a:p>
            <a:endParaRPr lang="tr-TR" sz="2000" dirty="0"/>
          </a:p>
          <a:p>
            <a:endParaRPr lang="tr-TR" sz="2000" dirty="0"/>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83</a:t>
            </a:fld>
            <a:endParaRPr lang="en-US" dirty="0"/>
          </a:p>
        </p:txBody>
      </p:sp>
      <p:pic>
        <p:nvPicPr>
          <p:cNvPr id="4" name="Resim 3">
            <a:extLst>
              <a:ext uri="{FF2B5EF4-FFF2-40B4-BE49-F238E27FC236}">
                <a16:creationId xmlns:a16="http://schemas.microsoft.com/office/drawing/2014/main" id="{552DA799-683B-4465-9E0A-64FCEFE1DC34}"/>
              </a:ext>
            </a:extLst>
          </p:cNvPr>
          <p:cNvPicPr>
            <a:picLocks noChangeAspect="1"/>
          </p:cNvPicPr>
          <p:nvPr/>
        </p:nvPicPr>
        <p:blipFill>
          <a:blip r:embed="rId2"/>
          <a:stretch>
            <a:fillRect/>
          </a:stretch>
        </p:blipFill>
        <p:spPr>
          <a:xfrm>
            <a:off x="3571614" y="2880986"/>
            <a:ext cx="5310538" cy="3017597"/>
          </a:xfrm>
          <a:prstGeom prst="rect">
            <a:avLst/>
          </a:prstGeom>
        </p:spPr>
      </p:pic>
    </p:spTree>
    <p:extLst>
      <p:ext uri="{BB962C8B-B14F-4D97-AF65-F5344CB8AC3E}">
        <p14:creationId xmlns:p14="http://schemas.microsoft.com/office/powerpoint/2010/main" val="26367403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normAutofit fontScale="90000"/>
          </a:bodyPr>
          <a:lstStyle/>
          <a:p>
            <a:r>
              <a:rPr lang="en-US" dirty="0">
                <a:cs typeface="Times New Roman" charset="0"/>
              </a:rPr>
              <a:t>Error Correction Example</a:t>
            </a:r>
          </a:p>
        </p:txBody>
      </p:sp>
      <p:pic>
        <p:nvPicPr>
          <p:cNvPr id="3" name="Content Placeholder 2">
            <a:extLst>
              <a:ext uri="{FF2B5EF4-FFF2-40B4-BE49-F238E27FC236}">
                <a16:creationId xmlns:a16="http://schemas.microsoft.com/office/drawing/2014/main" id="{8F18900E-9C0A-42C1-83B6-65A5DA9B58B3}"/>
              </a:ext>
            </a:extLst>
          </p:cNvPr>
          <p:cNvPicPr>
            <a:picLocks noGrp="1" noChangeAspect="1"/>
          </p:cNvPicPr>
          <p:nvPr>
            <p:ph idx="1"/>
          </p:nvPr>
        </p:nvPicPr>
        <p:blipFill>
          <a:blip r:embed="rId2"/>
          <a:stretch>
            <a:fillRect/>
          </a:stretch>
        </p:blipFill>
        <p:spPr>
          <a:xfrm>
            <a:off x="550884" y="1417638"/>
            <a:ext cx="7827568" cy="4900316"/>
          </a:xfrm>
          <a:prstGeom prst="rect">
            <a:avLst/>
          </a:prstGeom>
        </p:spPr>
      </p:pic>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84</a:t>
            </a:fld>
            <a:endParaRPr lang="en-US" dirty="0"/>
          </a:p>
        </p:txBody>
      </p:sp>
    </p:spTree>
    <p:extLst>
      <p:ext uri="{BB962C8B-B14F-4D97-AF65-F5344CB8AC3E}">
        <p14:creationId xmlns:p14="http://schemas.microsoft.com/office/powerpoint/2010/main" val="15654259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dirty="0">
                <a:cs typeface="Times New Roman" charset="0"/>
              </a:rPr>
              <a:t>Multiplexing</a:t>
            </a:r>
          </a:p>
        </p:txBody>
      </p:sp>
      <p:sp>
        <p:nvSpPr>
          <p:cNvPr id="282627" name="Rectangle 3"/>
          <p:cNvSpPr>
            <a:spLocks noGrp="1" noChangeArrowheads="1"/>
          </p:cNvSpPr>
          <p:nvPr>
            <p:ph idx="1"/>
          </p:nvPr>
        </p:nvSpPr>
        <p:spPr>
          <a:xfrm>
            <a:off x="457200" y="1166018"/>
            <a:ext cx="8229600" cy="4525963"/>
          </a:xfrm>
        </p:spPr>
        <p:txBody>
          <a:bodyPr>
            <a:normAutofit/>
          </a:bodyPr>
          <a:lstStyle/>
          <a:p>
            <a:r>
              <a:rPr lang="en-US" sz="2000" dirty="0">
                <a:cs typeface="Times New Roman" charset="0"/>
              </a:rPr>
              <a:t>Transmitting information from more than one source to more than one receiver using the same transmission medium is called multiplexing . Just because the transmission medium is the same does not require the speeds to be the same. For example, very high-speed data communication can be made over a coaxial cable, as well as low-speed telegraph communication. Many environments can be used as transmission media, from a simple cable pair to deep space.</a:t>
            </a:r>
          </a:p>
          <a:p>
            <a:r>
              <a:rPr lang="en-US" sz="2000" dirty="0">
                <a:cs typeface="Times New Roman" charset="0"/>
              </a:rPr>
              <a:t>The shared use of a transmission line by many telephone conversation channels at the same time is called multiplexing.</a:t>
            </a:r>
            <a:endParaRPr lang="tr-TR" sz="1800" dirty="0">
              <a:cs typeface="Times New Roman" charset="0"/>
            </a:endParaRPr>
          </a:p>
          <a:p>
            <a:r>
              <a:rPr lang="tr-TR" sz="2800" b="1" dirty="0"/>
              <a:t>Frequency division multiplexing (FDM)</a:t>
            </a:r>
          </a:p>
          <a:p>
            <a:r>
              <a:rPr lang="tr-TR" sz="2800" b="1" dirty="0"/>
              <a:t>Time division multiplexing(TDM) </a:t>
            </a:r>
            <a:endParaRPr lang="en-US" sz="4400" b="1" dirty="0">
              <a:cs typeface="Times New Roman" charset="0"/>
            </a:endParaRP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85</a:t>
            </a:fld>
            <a:endParaRPr lang="en-US" dirty="0"/>
          </a:p>
        </p:txBody>
      </p:sp>
    </p:spTree>
    <p:extLst>
      <p:ext uri="{BB962C8B-B14F-4D97-AF65-F5344CB8AC3E}">
        <p14:creationId xmlns:p14="http://schemas.microsoft.com/office/powerpoint/2010/main" val="19567089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dirty="0">
                <a:cs typeface="Times New Roman" charset="0"/>
              </a:rPr>
              <a:t>Multiplexing</a:t>
            </a:r>
          </a:p>
        </p:txBody>
      </p:sp>
      <p:sp>
        <p:nvSpPr>
          <p:cNvPr id="282627" name="Rectangle 3"/>
          <p:cNvSpPr>
            <a:spLocks noGrp="1" noChangeArrowheads="1"/>
          </p:cNvSpPr>
          <p:nvPr>
            <p:ph idx="1"/>
          </p:nvPr>
        </p:nvSpPr>
        <p:spPr/>
        <p:txBody>
          <a:bodyPr/>
          <a:lstStyle/>
          <a:p>
            <a:r>
              <a:rPr lang="en-US" dirty="0">
                <a:cs typeface="Times New Roman" charset="0"/>
              </a:rPr>
              <a:t>Capacity of transmission medium usually exceeds capacity required for transmission of a single signal</a:t>
            </a:r>
          </a:p>
          <a:p>
            <a:r>
              <a:rPr lang="en-US" dirty="0">
                <a:cs typeface="Times New Roman" charset="0"/>
              </a:rPr>
              <a:t>Multiplexing - carrying multiple signals on a single medium</a:t>
            </a:r>
          </a:p>
          <a:p>
            <a:pPr lvl="1"/>
            <a:r>
              <a:rPr lang="en-US" dirty="0">
                <a:cs typeface="Times New Roman" charset="0"/>
              </a:rPr>
              <a:t>More efficient use of transmission medium</a:t>
            </a: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86</a:t>
            </a:fld>
            <a:endParaRPr lang="en-US" dirty="0"/>
          </a:p>
        </p:txBody>
      </p:sp>
    </p:spTree>
    <p:extLst>
      <p:ext uri="{BB962C8B-B14F-4D97-AF65-F5344CB8AC3E}">
        <p14:creationId xmlns:p14="http://schemas.microsoft.com/office/powerpoint/2010/main" val="33860825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2.11 Multiplexing </a:t>
            </a:r>
          </a:p>
        </p:txBody>
      </p:sp>
      <p:pic>
        <p:nvPicPr>
          <p:cNvPr id="6" name="Picture Placeholder 5" descr="Ch02fig11.eps"/>
          <p:cNvPicPr>
            <a:picLocks noGrp="1" noChangeAspect="1"/>
          </p:cNvPicPr>
          <p:nvPr>
            <p:ph type="pic" idx="1"/>
          </p:nvPr>
        </p:nvPicPr>
        <p:blipFill>
          <a:blip r:embed="rId3">
            <a:extLst>
              <a:ext uri="{28A0092B-C50C-407E-A947-70E740481C1C}">
                <a14:useLocalDpi xmlns:a14="http://schemas.microsoft.com/office/drawing/2010/main" val="0"/>
              </a:ext>
            </a:extLst>
          </a:blip>
          <a:srcRect t="-71621" b="-71621"/>
          <a:stretch>
            <a:fillRect/>
          </a:stretch>
        </p:blipFill>
        <p:spPr/>
      </p:pic>
      <p:sp>
        <p:nvSpPr>
          <p:cNvPr id="4" name="Text Placeholder 3"/>
          <p:cNvSpPr>
            <a:spLocks noGrp="1"/>
          </p:cNvSpPr>
          <p:nvPr>
            <p:ph type="body" sz="half" idx="2"/>
          </p:nvPr>
        </p:nvSpPr>
        <p:spPr/>
        <p:txBody>
          <a:bodyPr/>
          <a:lstStyle/>
          <a:p>
            <a:endParaRPr lang="en-US"/>
          </a:p>
        </p:txBody>
      </p:sp>
      <p:sp>
        <p:nvSpPr>
          <p:cNvPr id="5" name="Slide Number Placeholder 4"/>
          <p:cNvSpPr>
            <a:spLocks noGrp="1"/>
          </p:cNvSpPr>
          <p:nvPr>
            <p:ph type="sldNum" sz="quarter" idx="4"/>
          </p:nvPr>
        </p:nvSpPr>
        <p:spPr>
          <a:xfrm>
            <a:off x="5449455" y="6356350"/>
            <a:ext cx="3237345" cy="365125"/>
          </a:xfrm>
        </p:spPr>
        <p:txBody>
          <a:bodyPr/>
          <a:lstStyle/>
          <a:p>
            <a:r>
              <a:rPr lang="en-US"/>
              <a:t>TRANSMISSION FUNDAMENTALS 2-</a:t>
            </a:r>
            <a:fld id="{2087C72B-B898-BA49-91D7-18739C8DDC39}" type="slidenum">
              <a:rPr lang="en-US" smtClean="0"/>
              <a:pPr/>
              <a:t>87</a:t>
            </a:fld>
            <a:endParaRPr lang="en-US" dirty="0"/>
          </a:p>
        </p:txBody>
      </p:sp>
    </p:spTree>
    <p:extLst>
      <p:ext uri="{BB962C8B-B14F-4D97-AF65-F5344CB8AC3E}">
        <p14:creationId xmlns:p14="http://schemas.microsoft.com/office/powerpoint/2010/main" val="13875621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normAutofit fontScale="90000"/>
          </a:bodyPr>
          <a:lstStyle/>
          <a:p>
            <a:r>
              <a:rPr lang="en-US" dirty="0">
                <a:cs typeface="Times New Roman" charset="0"/>
              </a:rPr>
              <a:t>Reasons for Widespread Use of Multiplexing</a:t>
            </a:r>
          </a:p>
        </p:txBody>
      </p:sp>
      <p:sp>
        <p:nvSpPr>
          <p:cNvPr id="284675" name="Rectangle 3"/>
          <p:cNvSpPr>
            <a:spLocks noGrp="1" noChangeArrowheads="1"/>
          </p:cNvSpPr>
          <p:nvPr>
            <p:ph idx="1"/>
          </p:nvPr>
        </p:nvSpPr>
        <p:spPr/>
        <p:txBody>
          <a:bodyPr/>
          <a:lstStyle/>
          <a:p>
            <a:r>
              <a:rPr lang="en-US" sz="2800" dirty="0">
                <a:cs typeface="Times New Roman" charset="0"/>
              </a:rPr>
              <a:t>The higher the data rate, the more cost-effective the transmission facility. (Cost per kbps of transmission facility declines with an increase in the data rate)</a:t>
            </a:r>
          </a:p>
          <a:p>
            <a:r>
              <a:rPr lang="en-US" sz="2800" dirty="0">
                <a:cs typeface="Times New Roman" charset="0"/>
              </a:rPr>
              <a:t>Most individual data communicating devices require relatively modest data rate support</a:t>
            </a: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88</a:t>
            </a:fld>
            <a:endParaRPr lang="en-US" dirty="0"/>
          </a:p>
        </p:txBody>
      </p:sp>
    </p:spTree>
    <p:extLst>
      <p:ext uri="{BB962C8B-B14F-4D97-AF65-F5344CB8AC3E}">
        <p14:creationId xmlns:p14="http://schemas.microsoft.com/office/powerpoint/2010/main" val="310480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6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467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r>
              <a:rPr lang="en-US" dirty="0">
                <a:cs typeface="Times New Roman" charset="0"/>
              </a:rPr>
              <a:t>Multiplexing Techniques</a:t>
            </a:r>
          </a:p>
        </p:txBody>
      </p:sp>
      <p:sp>
        <p:nvSpPr>
          <p:cNvPr id="286723" name="Rectangle 3"/>
          <p:cNvSpPr>
            <a:spLocks noGrp="1" noChangeArrowheads="1"/>
          </p:cNvSpPr>
          <p:nvPr>
            <p:ph idx="1"/>
          </p:nvPr>
        </p:nvSpPr>
        <p:spPr/>
        <p:txBody>
          <a:bodyPr/>
          <a:lstStyle/>
          <a:p>
            <a:r>
              <a:rPr lang="en-US" dirty="0">
                <a:cs typeface="Times New Roman" charset="0"/>
              </a:rPr>
              <a:t>Frequency-division multiplexing (FDM)</a:t>
            </a:r>
          </a:p>
          <a:p>
            <a:pPr lvl="1"/>
            <a:r>
              <a:rPr lang="en-US" dirty="0">
                <a:cs typeface="Times New Roman" charset="0"/>
              </a:rPr>
              <a:t>Takes advantage of the fact that the useful bandwidth of the medium exceeds the required bandwidth of a given signal</a:t>
            </a:r>
          </a:p>
          <a:p>
            <a:r>
              <a:rPr lang="en-US" dirty="0">
                <a:cs typeface="Times New Roman" charset="0"/>
              </a:rPr>
              <a:t>Time-division multiplexing (TDM)</a:t>
            </a:r>
          </a:p>
          <a:p>
            <a:pPr lvl="1"/>
            <a:r>
              <a:rPr lang="en-US" dirty="0">
                <a:cs typeface="Times New Roman" charset="0"/>
              </a:rPr>
              <a:t>Takes advantage of the fact that the achievable bit rate of the medium exceeds the required data rate of a digital signal</a:t>
            </a: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89</a:t>
            </a:fld>
            <a:endParaRPr lang="en-US" dirty="0"/>
          </a:p>
        </p:txBody>
      </p:sp>
    </p:spTree>
    <p:extLst>
      <p:ext uri="{BB962C8B-B14F-4D97-AF65-F5344CB8AC3E}">
        <p14:creationId xmlns:p14="http://schemas.microsoft.com/office/powerpoint/2010/main" val="352889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2.9 Effect of Noise on Digital Signal </a:t>
            </a:r>
          </a:p>
        </p:txBody>
      </p:sp>
      <p:pic>
        <p:nvPicPr>
          <p:cNvPr id="6" name="Picture Placeholder 5" descr="Ch02fig09.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l="-17786" r="-17786"/>
          <a:stretch>
            <a:fillRect/>
          </a:stretch>
        </p:blipFill>
        <p:spPr/>
      </p:pic>
      <p:sp>
        <p:nvSpPr>
          <p:cNvPr id="4" name="Text Placeholder 3"/>
          <p:cNvSpPr>
            <a:spLocks noGrp="1"/>
          </p:cNvSpPr>
          <p:nvPr>
            <p:ph type="body" sz="half" idx="2"/>
          </p:nvPr>
        </p:nvSpPr>
        <p:spPr/>
        <p:txBody>
          <a:bodyPr/>
          <a:lstStyle/>
          <a:p>
            <a:endParaRPr lang="en-US"/>
          </a:p>
        </p:txBody>
      </p:sp>
      <p:sp>
        <p:nvSpPr>
          <p:cNvPr id="5" name="Slide Number Placeholder 4"/>
          <p:cNvSpPr>
            <a:spLocks noGrp="1"/>
          </p:cNvSpPr>
          <p:nvPr>
            <p:ph type="sldNum" sz="quarter" idx="4"/>
          </p:nvPr>
        </p:nvSpPr>
        <p:spPr>
          <a:xfrm>
            <a:off x="5449455" y="6356350"/>
            <a:ext cx="3237345" cy="365125"/>
          </a:xfrm>
        </p:spPr>
        <p:txBody>
          <a:bodyPr/>
          <a:lstStyle/>
          <a:p>
            <a:r>
              <a:rPr lang="en-US"/>
              <a:t>TRANSMISSION FUNDAMENTALS 2-</a:t>
            </a:r>
            <a:fld id="{2087C72B-B898-BA49-91D7-18739C8DDC39}" type="slidenum">
              <a:rPr lang="en-US" smtClean="0"/>
              <a:pPr/>
              <a:t>9</a:t>
            </a:fld>
            <a:endParaRPr lang="en-US" dirty="0"/>
          </a:p>
        </p:txBody>
      </p:sp>
      <p:pic>
        <p:nvPicPr>
          <p:cNvPr id="3" name="Picture 2" descr="2_9_effect_of_noise_signal.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25345035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r>
              <a:rPr lang="en-US" dirty="0">
                <a:cs typeface="Times New Roman" charset="0"/>
              </a:rPr>
              <a:t>Multiplexing Techniques</a:t>
            </a:r>
          </a:p>
        </p:txBody>
      </p:sp>
      <p:sp>
        <p:nvSpPr>
          <p:cNvPr id="286723" name="Rectangle 3"/>
          <p:cNvSpPr>
            <a:spLocks noGrp="1" noChangeArrowheads="1"/>
          </p:cNvSpPr>
          <p:nvPr>
            <p:ph idx="1"/>
          </p:nvPr>
        </p:nvSpPr>
        <p:spPr/>
        <p:txBody>
          <a:bodyPr>
            <a:normAutofit/>
          </a:bodyPr>
          <a:lstStyle/>
          <a:p>
            <a:r>
              <a:rPr lang="en-US" dirty="0">
                <a:cs typeface="Times New Roman" charset="0"/>
              </a:rPr>
              <a:t>Frequency-division multiplexing (FDM)</a:t>
            </a:r>
            <a:r>
              <a:rPr lang="tr-TR" dirty="0">
                <a:cs typeface="Times New Roman" charset="0"/>
              </a:rPr>
              <a:t> </a:t>
            </a:r>
            <a:r>
              <a:rPr lang="en-US" dirty="0" err="1">
                <a:solidFill>
                  <a:srgbClr val="FF0000"/>
                </a:solidFill>
                <a:cs typeface="Times New Roman" charset="0"/>
              </a:rPr>
              <a:t>frekans</a:t>
            </a:r>
            <a:r>
              <a:rPr lang="en-US" dirty="0">
                <a:solidFill>
                  <a:srgbClr val="FF0000"/>
                </a:solidFill>
                <a:cs typeface="Times New Roman" charset="0"/>
              </a:rPr>
              <a:t> </a:t>
            </a:r>
            <a:r>
              <a:rPr lang="en-US" dirty="0" err="1">
                <a:solidFill>
                  <a:srgbClr val="FF0000"/>
                </a:solidFill>
                <a:cs typeface="Times New Roman" charset="0"/>
              </a:rPr>
              <a:t>paylaşımlı</a:t>
            </a:r>
            <a:r>
              <a:rPr lang="en-US" dirty="0">
                <a:solidFill>
                  <a:srgbClr val="FF0000"/>
                </a:solidFill>
                <a:cs typeface="Times New Roman" charset="0"/>
              </a:rPr>
              <a:t> </a:t>
            </a:r>
            <a:r>
              <a:rPr lang="en-US" dirty="0" err="1">
                <a:solidFill>
                  <a:srgbClr val="FF0000"/>
                </a:solidFill>
                <a:cs typeface="Times New Roman" charset="0"/>
              </a:rPr>
              <a:t>çoklu</a:t>
            </a:r>
            <a:r>
              <a:rPr lang="en-US" dirty="0">
                <a:solidFill>
                  <a:srgbClr val="FF0000"/>
                </a:solidFill>
                <a:cs typeface="Times New Roman" charset="0"/>
              </a:rPr>
              <a:t> </a:t>
            </a:r>
            <a:r>
              <a:rPr lang="en-US" dirty="0" err="1">
                <a:solidFill>
                  <a:srgbClr val="FF0000"/>
                </a:solidFill>
                <a:cs typeface="Times New Roman" charset="0"/>
              </a:rPr>
              <a:t>erişim</a:t>
            </a:r>
            <a:endParaRPr lang="en-US" dirty="0">
              <a:solidFill>
                <a:srgbClr val="FF0000"/>
              </a:solidFill>
              <a:cs typeface="Times New Roman" charset="0"/>
            </a:endParaRPr>
          </a:p>
          <a:p>
            <a:pPr marL="457200" lvl="1" indent="0">
              <a:buNone/>
            </a:pPr>
            <a:r>
              <a:rPr lang="tr-TR" dirty="0">
                <a:cs typeface="Times New Roman" charset="0"/>
              </a:rPr>
              <a:t>Bu teknik</a:t>
            </a:r>
            <a:r>
              <a:rPr lang="en-US" dirty="0" err="1">
                <a:cs typeface="Times New Roman" charset="0"/>
              </a:rPr>
              <a:t>te</a:t>
            </a:r>
            <a:r>
              <a:rPr lang="en-US" dirty="0">
                <a:cs typeface="Times New Roman" charset="0"/>
              </a:rPr>
              <a:t> her </a:t>
            </a:r>
            <a:r>
              <a:rPr lang="en-US" dirty="0" err="1">
                <a:cs typeface="Times New Roman" charset="0"/>
              </a:rPr>
              <a:t>kullanıcı</a:t>
            </a:r>
            <a:r>
              <a:rPr lang="en-US" dirty="0">
                <a:cs typeface="Times New Roman" charset="0"/>
              </a:rPr>
              <a:t> </a:t>
            </a:r>
            <a:r>
              <a:rPr lang="en-US" dirty="0" err="1">
                <a:cs typeface="Times New Roman" charset="0"/>
              </a:rPr>
              <a:t>frekans</a:t>
            </a:r>
            <a:r>
              <a:rPr lang="en-US" dirty="0">
                <a:cs typeface="Times New Roman" charset="0"/>
              </a:rPr>
              <a:t> </a:t>
            </a:r>
            <a:r>
              <a:rPr lang="en-US" dirty="0" err="1">
                <a:cs typeface="Times New Roman" charset="0"/>
              </a:rPr>
              <a:t>bandının</a:t>
            </a:r>
            <a:r>
              <a:rPr lang="en-US" dirty="0">
                <a:cs typeface="Times New Roman" charset="0"/>
              </a:rPr>
              <a:t> </a:t>
            </a:r>
            <a:r>
              <a:rPr lang="en-US" dirty="0" err="1">
                <a:cs typeface="Times New Roman" charset="0"/>
              </a:rPr>
              <a:t>farklı</a:t>
            </a:r>
            <a:r>
              <a:rPr lang="en-US" dirty="0">
                <a:cs typeface="Times New Roman" charset="0"/>
              </a:rPr>
              <a:t> </a:t>
            </a:r>
            <a:r>
              <a:rPr lang="en-US" dirty="0" err="1">
                <a:cs typeface="Times New Roman" charset="0"/>
              </a:rPr>
              <a:t>bir</a:t>
            </a:r>
            <a:r>
              <a:rPr lang="en-US" dirty="0">
                <a:cs typeface="Times New Roman" charset="0"/>
              </a:rPr>
              <a:t> </a:t>
            </a:r>
            <a:r>
              <a:rPr lang="en-US" dirty="0" err="1">
                <a:cs typeface="Times New Roman" charset="0"/>
              </a:rPr>
              <a:t>bölgesini</a:t>
            </a:r>
            <a:r>
              <a:rPr lang="tr-TR" dirty="0">
                <a:cs typeface="Times New Roman" charset="0"/>
              </a:rPr>
              <a:t> </a:t>
            </a:r>
            <a:r>
              <a:rPr lang="en-US" dirty="0" err="1">
                <a:cs typeface="Times New Roman" charset="0"/>
              </a:rPr>
              <a:t>kullanmaktadır</a:t>
            </a:r>
            <a:r>
              <a:rPr lang="en-US" dirty="0">
                <a:cs typeface="Times New Roman" charset="0"/>
              </a:rPr>
              <a:t>.</a:t>
            </a:r>
            <a:endParaRPr lang="tr-TR" dirty="0">
              <a:cs typeface="Times New Roman" charset="0"/>
            </a:endParaRPr>
          </a:p>
          <a:p>
            <a:pPr lvl="1"/>
            <a:endParaRPr lang="tr-TR" dirty="0">
              <a:cs typeface="Times New Roman" charset="0"/>
            </a:endParaRPr>
          </a:p>
          <a:p>
            <a:pPr lvl="1"/>
            <a:r>
              <a:rPr lang="en-US" dirty="0">
                <a:cs typeface="Times New Roman" charset="0"/>
              </a:rPr>
              <a:t>Time-division multiplexing (TDM)</a:t>
            </a:r>
            <a:r>
              <a:rPr lang="tr-TR" dirty="0">
                <a:cs typeface="Times New Roman" charset="0"/>
              </a:rPr>
              <a:t> </a:t>
            </a:r>
            <a:r>
              <a:rPr lang="tr-TR" dirty="0">
                <a:solidFill>
                  <a:srgbClr val="FF0000"/>
                </a:solidFill>
                <a:cs typeface="Times New Roman" charset="0"/>
              </a:rPr>
              <a:t>zaman paylaşımlı çoklu erişim</a:t>
            </a:r>
          </a:p>
          <a:p>
            <a:pPr marL="457200" lvl="1" indent="0">
              <a:buNone/>
            </a:pPr>
            <a:r>
              <a:rPr lang="tr-TR" dirty="0">
                <a:cs typeface="Times New Roman" charset="0"/>
              </a:rPr>
              <a:t>Bu teknikte her kullanıcı farklı zamanlarda frekans bandının tamamını kullanmaktadır. </a:t>
            </a:r>
          </a:p>
          <a:p>
            <a:pPr marL="457200" lvl="1" indent="0">
              <a:buNone/>
            </a:pPr>
            <a:endParaRPr lang="tr-TR" dirty="0">
              <a:cs typeface="Times New Roman" charset="0"/>
            </a:endParaRPr>
          </a:p>
          <a:p>
            <a:pPr marL="457200" lvl="1" indent="0">
              <a:buNone/>
            </a:pPr>
            <a:endParaRPr lang="en-US" dirty="0">
              <a:cs typeface="Times New Roman" charset="0"/>
            </a:endParaRPr>
          </a:p>
        </p:txBody>
      </p:sp>
      <p:sp>
        <p:nvSpPr>
          <p:cNvPr id="5" name="Slide Number Placeholder 1"/>
          <p:cNvSpPr>
            <a:spLocks noGrp="1"/>
          </p:cNvSpPr>
          <p:nvPr>
            <p:ph type="sldNum" sz="quarter" idx="12"/>
          </p:nvPr>
        </p:nvSpPr>
        <p:spPr/>
        <p:txBody>
          <a:bodyPr/>
          <a:lstStyle/>
          <a:p>
            <a:r>
              <a:rPr lang="en-US" dirty="0"/>
              <a:t>TRANSMISSION FUNDAMENTALS 2-</a:t>
            </a:r>
            <a:fld id="{2087C72B-B898-BA49-91D7-18739C8DDC39}" type="slidenum">
              <a:rPr lang="en-US" smtClean="0"/>
              <a:pPr/>
              <a:t>90</a:t>
            </a:fld>
            <a:endParaRPr lang="en-US" dirty="0"/>
          </a:p>
        </p:txBody>
      </p:sp>
    </p:spTree>
    <p:extLst>
      <p:ext uri="{BB962C8B-B14F-4D97-AF65-F5344CB8AC3E}">
        <p14:creationId xmlns:p14="http://schemas.microsoft.com/office/powerpoint/2010/main" val="38658594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2.12 FDM and TDM </a:t>
            </a:r>
          </a:p>
        </p:txBody>
      </p:sp>
      <p:pic>
        <p:nvPicPr>
          <p:cNvPr id="6" name="Picture Placeholder 5" descr="Ch02fig12.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l="-107394" r="-107394"/>
          <a:stretch>
            <a:fillRect/>
          </a:stretch>
        </p:blipFill>
        <p:spPr/>
      </p:pic>
      <p:sp>
        <p:nvSpPr>
          <p:cNvPr id="4" name="Text Placeholder 3"/>
          <p:cNvSpPr>
            <a:spLocks noGrp="1"/>
          </p:cNvSpPr>
          <p:nvPr>
            <p:ph type="body" sz="half" idx="2"/>
          </p:nvPr>
        </p:nvSpPr>
        <p:spPr/>
        <p:txBody>
          <a:bodyPr/>
          <a:lstStyle/>
          <a:p>
            <a:endParaRPr lang="en-US"/>
          </a:p>
        </p:txBody>
      </p:sp>
      <p:sp>
        <p:nvSpPr>
          <p:cNvPr id="5" name="Slide Number Placeholder 4"/>
          <p:cNvSpPr>
            <a:spLocks noGrp="1"/>
          </p:cNvSpPr>
          <p:nvPr>
            <p:ph type="sldNum" sz="quarter" idx="4"/>
          </p:nvPr>
        </p:nvSpPr>
        <p:spPr>
          <a:xfrm>
            <a:off x="5449455" y="6356350"/>
            <a:ext cx="3237345" cy="365125"/>
          </a:xfrm>
        </p:spPr>
        <p:txBody>
          <a:bodyPr/>
          <a:lstStyle/>
          <a:p>
            <a:r>
              <a:rPr lang="en-US"/>
              <a:t>TRANSMISSION FUNDAMENTALS 2-</a:t>
            </a:r>
            <a:fld id="{2087C72B-B898-BA49-91D7-18739C8DDC39}" type="slidenum">
              <a:rPr lang="en-US" smtClean="0"/>
              <a:pPr/>
              <a:t>91</a:t>
            </a:fld>
            <a:endParaRPr lang="en-US" dirty="0"/>
          </a:p>
        </p:txBody>
      </p:sp>
      <p:pic>
        <p:nvPicPr>
          <p:cNvPr id="3" name="Picture 2" descr="2_12_fdm_and_tdm.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64275"/>
            <a:ext cx="457200" cy="457200"/>
          </a:xfrm>
          <a:prstGeom prst="rect">
            <a:avLst/>
          </a:prstGeom>
        </p:spPr>
      </p:pic>
    </p:spTree>
    <p:extLst>
      <p:ext uri="{BB962C8B-B14F-4D97-AF65-F5344CB8AC3E}">
        <p14:creationId xmlns:p14="http://schemas.microsoft.com/office/powerpoint/2010/main" val="12644505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2.13 Synchronous TDM System </a:t>
            </a:r>
          </a:p>
        </p:txBody>
      </p:sp>
      <p:pic>
        <p:nvPicPr>
          <p:cNvPr id="6" name="Picture Placeholder 5" descr="Ch02fig13.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l="-40076" r="-40076"/>
          <a:stretch>
            <a:fillRect/>
          </a:stretch>
        </p:blipFill>
        <p:spPr/>
      </p:pic>
      <p:sp>
        <p:nvSpPr>
          <p:cNvPr id="4" name="Text Placeholder 3"/>
          <p:cNvSpPr>
            <a:spLocks noGrp="1"/>
          </p:cNvSpPr>
          <p:nvPr>
            <p:ph type="body" sz="half" idx="2"/>
          </p:nvPr>
        </p:nvSpPr>
        <p:spPr/>
        <p:txBody>
          <a:bodyPr/>
          <a:lstStyle/>
          <a:p>
            <a:endParaRPr lang="en-US"/>
          </a:p>
        </p:txBody>
      </p:sp>
      <p:sp>
        <p:nvSpPr>
          <p:cNvPr id="5" name="Slide Number Placeholder 4"/>
          <p:cNvSpPr>
            <a:spLocks noGrp="1"/>
          </p:cNvSpPr>
          <p:nvPr>
            <p:ph type="sldNum" sz="quarter" idx="4"/>
          </p:nvPr>
        </p:nvSpPr>
        <p:spPr>
          <a:xfrm>
            <a:off x="5449455" y="6356350"/>
            <a:ext cx="3237345" cy="365125"/>
          </a:xfrm>
        </p:spPr>
        <p:txBody>
          <a:bodyPr/>
          <a:lstStyle/>
          <a:p>
            <a:r>
              <a:rPr lang="en-US"/>
              <a:t>TRANSMISSION FUNDAMENTALS 2-</a:t>
            </a:r>
            <a:fld id="{2087C72B-B898-BA49-91D7-18739C8DDC39}" type="slidenum">
              <a:rPr lang="en-US" smtClean="0"/>
              <a:pPr/>
              <a:t>92</a:t>
            </a:fld>
            <a:endParaRPr lang="en-US" dirty="0"/>
          </a:p>
        </p:txBody>
      </p:sp>
      <p:pic>
        <p:nvPicPr>
          <p:cNvPr id="3" name="Picture 2" descr="2_13_synchronous_tdm_systems.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22507737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normAutofit fontScale="90000"/>
          </a:bodyPr>
          <a:lstStyle/>
          <a:p>
            <a:r>
              <a:rPr lang="en-US" dirty="0"/>
              <a:t>Code-division multiplexing</a:t>
            </a:r>
            <a:br>
              <a:rPr lang="en-US" dirty="0"/>
            </a:br>
            <a:r>
              <a:rPr lang="en-US" dirty="0"/>
              <a:t>(CDMA)</a:t>
            </a:r>
          </a:p>
        </p:txBody>
      </p:sp>
      <p:sp>
        <p:nvSpPr>
          <p:cNvPr id="257027" name="Rectangle 3"/>
          <p:cNvSpPr>
            <a:spLocks noGrp="1" noChangeArrowheads="1"/>
          </p:cNvSpPr>
          <p:nvPr>
            <p:ph idx="1"/>
          </p:nvPr>
        </p:nvSpPr>
        <p:spPr/>
        <p:txBody>
          <a:bodyPr/>
          <a:lstStyle/>
          <a:p>
            <a:r>
              <a:rPr lang="en-US" dirty="0"/>
              <a:t>It is one of the methods used to communicate more than one data channel in a medium.</a:t>
            </a:r>
          </a:p>
          <a:p>
            <a:r>
              <a:rPr lang="en-US" dirty="0"/>
              <a:t>CDMA is a multiple access technique where everyone can only understand each other at the same frequency and time in a wireless environment.</a:t>
            </a:r>
          </a:p>
        </p:txBody>
      </p:sp>
      <p:sp>
        <p:nvSpPr>
          <p:cNvPr id="5" name="Slide Number Placeholder 5"/>
          <p:cNvSpPr>
            <a:spLocks noGrp="1"/>
          </p:cNvSpPr>
          <p:nvPr>
            <p:ph type="sldNum" sz="quarter" idx="12"/>
          </p:nvPr>
        </p:nvSpPr>
        <p:spPr>
          <a:xfrm>
            <a:off x="5450780" y="6356350"/>
            <a:ext cx="3237345" cy="365125"/>
          </a:xfrm>
          <a:prstGeom prst="rect">
            <a:avLst/>
          </a:prstGeom>
        </p:spPr>
        <p:txBody>
          <a:bodyPr/>
          <a:lstStyle/>
          <a:p>
            <a:pPr algn="r"/>
            <a:r>
              <a:rPr lang="en-US" sz="1200" dirty="0">
                <a:latin typeface="Times New Roman"/>
                <a:cs typeface="Times New Roman"/>
              </a:rPr>
              <a:t>Overview of Wireless 5-</a:t>
            </a:r>
            <a:fld id="{46E48147-4DBD-E646-92C0-0C9D8AFD71A7}" type="slidenum">
              <a:rPr lang="en-US" sz="1200" smtClean="0">
                <a:latin typeface="Times New Roman"/>
                <a:cs typeface="Times New Roman"/>
              </a:rPr>
              <a:pPr algn="r"/>
              <a:t>93</a:t>
            </a:fld>
            <a:endParaRPr lang="en-US" sz="1200" dirty="0">
              <a:latin typeface="Times New Roman"/>
              <a:cs typeface="Times New Roman"/>
            </a:endParaRPr>
          </a:p>
        </p:txBody>
      </p:sp>
    </p:spTree>
    <p:extLst>
      <p:ext uri="{BB962C8B-B14F-4D97-AF65-F5344CB8AC3E}">
        <p14:creationId xmlns:p14="http://schemas.microsoft.com/office/powerpoint/2010/main" val="28951664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normAutofit fontScale="90000"/>
          </a:bodyPr>
          <a:lstStyle/>
          <a:p>
            <a:r>
              <a:rPr lang="en-US" dirty="0"/>
              <a:t>Code-division multiplexing</a:t>
            </a:r>
            <a:br>
              <a:rPr lang="en-US" dirty="0"/>
            </a:br>
            <a:r>
              <a:rPr lang="en-US" dirty="0"/>
              <a:t>(CDMA)</a:t>
            </a:r>
          </a:p>
        </p:txBody>
      </p:sp>
      <p:sp>
        <p:nvSpPr>
          <p:cNvPr id="257027" name="Rectangle 3"/>
          <p:cNvSpPr>
            <a:spLocks noGrp="1" noChangeArrowheads="1"/>
          </p:cNvSpPr>
          <p:nvPr>
            <p:ph idx="1"/>
          </p:nvPr>
        </p:nvSpPr>
        <p:spPr/>
        <p:txBody>
          <a:bodyPr/>
          <a:lstStyle/>
          <a:p>
            <a:r>
              <a:rPr lang="en-US" dirty="0"/>
              <a:t>Basic Principles of CDMA</a:t>
            </a:r>
          </a:p>
          <a:p>
            <a:pPr lvl="1"/>
            <a:r>
              <a:rPr lang="en-US" i="1" dirty="0"/>
              <a:t>D</a:t>
            </a:r>
            <a:r>
              <a:rPr lang="en-US" dirty="0"/>
              <a:t> = rate of data signal</a:t>
            </a:r>
          </a:p>
          <a:p>
            <a:pPr lvl="1"/>
            <a:r>
              <a:rPr lang="en-US" dirty="0"/>
              <a:t>Break each bit into </a:t>
            </a:r>
            <a:r>
              <a:rPr lang="en-US" i="1" dirty="0"/>
              <a:t>k</a:t>
            </a:r>
            <a:r>
              <a:rPr lang="en-US" dirty="0"/>
              <a:t> </a:t>
            </a:r>
            <a:r>
              <a:rPr lang="en-US" i="1" dirty="0"/>
              <a:t>chips</a:t>
            </a:r>
          </a:p>
          <a:p>
            <a:pPr lvl="2"/>
            <a:r>
              <a:rPr lang="en-US" dirty="0"/>
              <a:t>Chips are a user-specific fixed pattern </a:t>
            </a:r>
          </a:p>
          <a:p>
            <a:pPr lvl="1"/>
            <a:r>
              <a:rPr lang="en-US" dirty="0"/>
              <a:t>Chip data rate of new channel = </a:t>
            </a:r>
            <a:r>
              <a:rPr lang="en-US" i="1" dirty="0" err="1"/>
              <a:t>kD</a:t>
            </a:r>
            <a:endParaRPr lang="en-US" i="1" dirty="0"/>
          </a:p>
          <a:p>
            <a:r>
              <a:rPr lang="en-US" dirty="0"/>
              <a:t>Each user encodes with a different spreading code</a:t>
            </a:r>
          </a:p>
        </p:txBody>
      </p:sp>
      <p:sp>
        <p:nvSpPr>
          <p:cNvPr id="5" name="Slide Number Placeholder 5"/>
          <p:cNvSpPr>
            <a:spLocks noGrp="1"/>
          </p:cNvSpPr>
          <p:nvPr>
            <p:ph type="sldNum" sz="quarter" idx="12"/>
          </p:nvPr>
        </p:nvSpPr>
        <p:spPr>
          <a:xfrm>
            <a:off x="5450780" y="6356350"/>
            <a:ext cx="3237345" cy="365125"/>
          </a:xfrm>
          <a:prstGeom prst="rect">
            <a:avLst/>
          </a:prstGeom>
        </p:spPr>
        <p:txBody>
          <a:bodyPr/>
          <a:lstStyle/>
          <a:p>
            <a:pPr algn="r"/>
            <a:r>
              <a:rPr lang="en-US" sz="1200" dirty="0">
                <a:latin typeface="Times New Roman"/>
                <a:cs typeface="Times New Roman"/>
              </a:rPr>
              <a:t>Overview of Wireless 5-</a:t>
            </a:r>
            <a:fld id="{46E48147-4DBD-E646-92C0-0C9D8AFD71A7}" type="slidenum">
              <a:rPr lang="en-US" sz="1200" smtClean="0">
                <a:latin typeface="Times New Roman"/>
                <a:cs typeface="Times New Roman"/>
              </a:rPr>
              <a:pPr algn="r"/>
              <a:t>94</a:t>
            </a:fld>
            <a:endParaRPr lang="en-US" sz="1200" dirty="0">
              <a:latin typeface="Times New Roman"/>
              <a:cs typeface="Times New Roman"/>
            </a:endParaRPr>
          </a:p>
        </p:txBody>
      </p:sp>
    </p:spTree>
    <p:extLst>
      <p:ext uri="{BB962C8B-B14F-4D97-AF65-F5344CB8AC3E}">
        <p14:creationId xmlns:p14="http://schemas.microsoft.com/office/powerpoint/2010/main" val="31483892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normAutofit fontScale="90000"/>
          </a:bodyPr>
          <a:lstStyle/>
          <a:p>
            <a:r>
              <a:rPr lang="en-US" dirty="0"/>
              <a:t>Code-division multiplexing</a:t>
            </a:r>
            <a:br>
              <a:rPr lang="en-US" dirty="0"/>
            </a:br>
            <a:r>
              <a:rPr lang="en-US" dirty="0"/>
              <a:t>(CDMA)</a:t>
            </a:r>
          </a:p>
        </p:txBody>
      </p:sp>
      <p:sp>
        <p:nvSpPr>
          <p:cNvPr id="5" name="Slide Number Placeholder 5"/>
          <p:cNvSpPr>
            <a:spLocks noGrp="1"/>
          </p:cNvSpPr>
          <p:nvPr>
            <p:ph type="sldNum" sz="quarter" idx="12"/>
          </p:nvPr>
        </p:nvSpPr>
        <p:spPr>
          <a:xfrm>
            <a:off x="5450780" y="6356350"/>
            <a:ext cx="3237345" cy="365125"/>
          </a:xfrm>
          <a:prstGeom prst="rect">
            <a:avLst/>
          </a:prstGeom>
        </p:spPr>
        <p:txBody>
          <a:bodyPr/>
          <a:lstStyle/>
          <a:p>
            <a:pPr algn="r"/>
            <a:r>
              <a:rPr lang="en-US" sz="1200" dirty="0">
                <a:latin typeface="Times New Roman"/>
                <a:cs typeface="Times New Roman"/>
              </a:rPr>
              <a:t>Overview of Wireless 5-</a:t>
            </a:r>
            <a:fld id="{46E48147-4DBD-E646-92C0-0C9D8AFD71A7}" type="slidenum">
              <a:rPr lang="en-US" sz="1200" smtClean="0">
                <a:latin typeface="Times New Roman"/>
                <a:cs typeface="Times New Roman"/>
              </a:rPr>
              <a:pPr algn="r"/>
              <a:t>95</a:t>
            </a:fld>
            <a:endParaRPr lang="en-US" sz="1200" dirty="0">
              <a:latin typeface="Times New Roman"/>
              <a:cs typeface="Times New Roman"/>
            </a:endParaRPr>
          </a:p>
        </p:txBody>
      </p:sp>
      <p:pic>
        <p:nvPicPr>
          <p:cNvPr id="3" name="Picture 2">
            <a:extLst>
              <a:ext uri="{FF2B5EF4-FFF2-40B4-BE49-F238E27FC236}">
                <a16:creationId xmlns:a16="http://schemas.microsoft.com/office/drawing/2014/main" id="{FF16A5CA-3306-4E5E-BC6F-43EE313BDF16}"/>
              </a:ext>
            </a:extLst>
          </p:cNvPr>
          <p:cNvPicPr>
            <a:picLocks noChangeAspect="1"/>
          </p:cNvPicPr>
          <p:nvPr/>
        </p:nvPicPr>
        <p:blipFill>
          <a:blip r:embed="rId2"/>
          <a:stretch>
            <a:fillRect/>
          </a:stretch>
        </p:blipFill>
        <p:spPr>
          <a:xfrm>
            <a:off x="0" y="1533525"/>
            <a:ext cx="9144000" cy="3790950"/>
          </a:xfrm>
          <a:prstGeom prst="rect">
            <a:avLst/>
          </a:prstGeom>
        </p:spPr>
      </p:pic>
    </p:spTree>
    <p:extLst>
      <p:ext uri="{BB962C8B-B14F-4D97-AF65-F5344CB8AC3E}">
        <p14:creationId xmlns:p14="http://schemas.microsoft.com/office/powerpoint/2010/main" val="2039099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normAutofit fontScale="90000"/>
          </a:bodyPr>
          <a:lstStyle/>
          <a:p>
            <a:r>
              <a:rPr lang="en-US" dirty="0"/>
              <a:t>Code-division multiplexing</a:t>
            </a:r>
            <a:br>
              <a:rPr lang="en-US" dirty="0"/>
            </a:br>
            <a:r>
              <a:rPr lang="en-US" dirty="0"/>
              <a:t>(CDMA)</a:t>
            </a:r>
          </a:p>
        </p:txBody>
      </p:sp>
      <p:sp>
        <p:nvSpPr>
          <p:cNvPr id="257027" name="Rectangle 3"/>
          <p:cNvSpPr>
            <a:spLocks noGrp="1" noChangeArrowheads="1"/>
          </p:cNvSpPr>
          <p:nvPr>
            <p:ph idx="1"/>
          </p:nvPr>
        </p:nvSpPr>
        <p:spPr/>
        <p:txBody>
          <a:bodyPr>
            <a:normAutofit fontScale="77500" lnSpcReduction="20000"/>
          </a:bodyPr>
          <a:lstStyle/>
          <a:p>
            <a:r>
              <a:rPr lang="en-US" dirty="0"/>
              <a:t>To compare the CDMA method with these two other famous methods, an example is generally given as follows. For example, let's imagine that more than one person in a room communicates by talking. </a:t>
            </a:r>
          </a:p>
          <a:p>
            <a:r>
              <a:rPr lang="en-US" dirty="0"/>
              <a:t>In the TDM approach, people speak one by one and the relevant receiver receives the message of the person speaking. </a:t>
            </a:r>
          </a:p>
          <a:p>
            <a:r>
              <a:rPr lang="en-US" dirty="0"/>
              <a:t>In the FDM approach, people speak with different tones of voice, and therefore the receiver receives the message by paying attention to the relevant tone of voice. In the CDMA approach, people speak in different languages, so it is perceived by people who know that language, and the data transmitted by other people is perceived as noise and is not taken into account.</a:t>
            </a:r>
            <a:r>
              <a:rPr lang="tr-TR" dirty="0"/>
              <a:t>.</a:t>
            </a:r>
            <a:endParaRPr lang="en-US" dirty="0"/>
          </a:p>
        </p:txBody>
      </p:sp>
      <p:sp>
        <p:nvSpPr>
          <p:cNvPr id="5" name="Slide Number Placeholder 5"/>
          <p:cNvSpPr>
            <a:spLocks noGrp="1"/>
          </p:cNvSpPr>
          <p:nvPr>
            <p:ph type="sldNum" sz="quarter" idx="12"/>
          </p:nvPr>
        </p:nvSpPr>
        <p:spPr>
          <a:xfrm>
            <a:off x="5450780" y="6356350"/>
            <a:ext cx="3237345" cy="365125"/>
          </a:xfrm>
          <a:prstGeom prst="rect">
            <a:avLst/>
          </a:prstGeom>
        </p:spPr>
        <p:txBody>
          <a:bodyPr/>
          <a:lstStyle/>
          <a:p>
            <a:pPr algn="r"/>
            <a:r>
              <a:rPr lang="en-US" sz="1200" dirty="0">
                <a:latin typeface="Times New Roman"/>
                <a:cs typeface="Times New Roman"/>
              </a:rPr>
              <a:t>Overview of Wireless 5-</a:t>
            </a:r>
            <a:fld id="{46E48147-4DBD-E646-92C0-0C9D8AFD71A7}" type="slidenum">
              <a:rPr lang="en-US" sz="1200" smtClean="0">
                <a:latin typeface="Times New Roman"/>
                <a:cs typeface="Times New Roman"/>
              </a:rPr>
              <a:pPr algn="r"/>
              <a:t>96</a:t>
            </a:fld>
            <a:endParaRPr lang="en-US" sz="1200" dirty="0">
              <a:latin typeface="Times New Roman"/>
              <a:cs typeface="Times New Roman"/>
            </a:endParaRPr>
          </a:p>
        </p:txBody>
      </p:sp>
    </p:spTree>
    <p:extLst>
      <p:ext uri="{BB962C8B-B14F-4D97-AF65-F5344CB8AC3E}">
        <p14:creationId xmlns:p14="http://schemas.microsoft.com/office/powerpoint/2010/main" val="6322604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1026"/>
          <p:cNvSpPr>
            <a:spLocks noGrp="1" noChangeArrowheads="1"/>
          </p:cNvSpPr>
          <p:nvPr>
            <p:ph type="title"/>
          </p:nvPr>
        </p:nvSpPr>
        <p:spPr/>
        <p:txBody>
          <a:bodyPr>
            <a:normAutofit fontScale="90000"/>
          </a:bodyPr>
          <a:lstStyle/>
          <a:p>
            <a:r>
              <a:rPr lang="en-US" dirty="0"/>
              <a:t>orthogonal frequency division multiplexing (</a:t>
            </a:r>
            <a:r>
              <a:rPr lang="en-US" dirty="0" err="1"/>
              <a:t>ofdm</a:t>
            </a:r>
            <a:r>
              <a:rPr lang="en-US" dirty="0"/>
              <a:t>)</a:t>
            </a:r>
          </a:p>
        </p:txBody>
      </p:sp>
      <p:sp>
        <p:nvSpPr>
          <p:cNvPr id="271363" name="Rectangle 1027"/>
          <p:cNvSpPr>
            <a:spLocks noGrp="1" noChangeArrowheads="1"/>
          </p:cNvSpPr>
          <p:nvPr>
            <p:ph idx="1"/>
          </p:nvPr>
        </p:nvSpPr>
        <p:spPr/>
        <p:txBody>
          <a:bodyPr/>
          <a:lstStyle/>
          <a:p>
            <a:r>
              <a:rPr lang="en-US" dirty="0"/>
              <a:t>OFDM created great expansion in wireless networks</a:t>
            </a:r>
          </a:p>
          <a:p>
            <a:pPr lvl="1"/>
            <a:r>
              <a:rPr lang="en-US" dirty="0"/>
              <a:t>Greater efficiency in bps/Hz</a:t>
            </a:r>
          </a:p>
          <a:p>
            <a:r>
              <a:rPr lang="en-US" dirty="0"/>
              <a:t>Main air interface in the change from 3G to 4G</a:t>
            </a:r>
          </a:p>
          <a:p>
            <a:pPr lvl="1"/>
            <a:r>
              <a:rPr lang="en-US" dirty="0"/>
              <a:t>Also expanded 802.11 rates		</a:t>
            </a:r>
          </a:p>
          <a:p>
            <a:r>
              <a:rPr lang="en-US" dirty="0"/>
              <a:t>Critical technology for broadband wireless access</a:t>
            </a:r>
          </a:p>
          <a:p>
            <a:pPr lvl="1"/>
            <a:r>
              <a:rPr lang="en-US" dirty="0"/>
              <a:t>WiMAX</a:t>
            </a:r>
          </a:p>
        </p:txBody>
      </p:sp>
      <p:sp>
        <p:nvSpPr>
          <p:cNvPr id="6"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a:latin typeface="Times New Roman"/>
                <a:cs typeface="Times New Roman"/>
              </a:rPr>
              <a:t>Overview of Wireless 5-</a:t>
            </a:r>
            <a:fld id="{46E48147-4DBD-E646-92C0-0C9D8AFD71A7}" type="slidenum">
              <a:rPr lang="en-US" sz="1200" smtClean="0">
                <a:latin typeface="Times New Roman"/>
                <a:cs typeface="Times New Roman"/>
              </a:rPr>
              <a:pPr algn="r"/>
              <a:t>97</a:t>
            </a:fld>
            <a:endParaRPr lang="en-US" sz="1200" dirty="0">
              <a:latin typeface="Times New Roman"/>
              <a:cs typeface="Times New Roman"/>
            </a:endParaRPr>
          </a:p>
        </p:txBody>
      </p:sp>
    </p:spTree>
    <p:extLst>
      <p:ext uri="{BB962C8B-B14F-4D97-AF65-F5344CB8AC3E}">
        <p14:creationId xmlns:p14="http://schemas.microsoft.com/office/powerpoint/2010/main" val="2982986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OFDM works</a:t>
            </a:r>
          </a:p>
        </p:txBody>
      </p:sp>
      <p:sp>
        <p:nvSpPr>
          <p:cNvPr id="3" name="Content Placeholder 2"/>
          <p:cNvSpPr>
            <a:spLocks noGrp="1"/>
          </p:cNvSpPr>
          <p:nvPr>
            <p:ph idx="1"/>
          </p:nvPr>
        </p:nvSpPr>
        <p:spPr>
          <a:xfrm>
            <a:off x="457200" y="1600200"/>
            <a:ext cx="8229600" cy="3476767"/>
          </a:xfrm>
        </p:spPr>
        <p:txBody>
          <a:bodyPr>
            <a:normAutofit fontScale="92500" lnSpcReduction="10000"/>
          </a:bodyPr>
          <a:lstStyle/>
          <a:p>
            <a:r>
              <a:rPr lang="en-US" dirty="0"/>
              <a:t>Also called multicarrier modulation</a:t>
            </a:r>
          </a:p>
          <a:p>
            <a:r>
              <a:rPr lang="en-US" dirty="0"/>
              <a:t>Start with a data stream of </a:t>
            </a:r>
            <a:r>
              <a:rPr lang="en-US" i="1" dirty="0"/>
              <a:t>R</a:t>
            </a:r>
            <a:r>
              <a:rPr lang="en-US" i="0" dirty="0"/>
              <a:t> bps</a:t>
            </a:r>
          </a:p>
          <a:p>
            <a:pPr lvl="1"/>
            <a:r>
              <a:rPr lang="en-US" dirty="0"/>
              <a:t>Could be sent with bandwidth</a:t>
            </a:r>
            <a:r>
              <a:rPr lang="en-US" baseline="0" dirty="0"/>
              <a:t> </a:t>
            </a:r>
            <a:r>
              <a:rPr lang="en-US" i="1" baseline="0" dirty="0" err="1"/>
              <a:t>Nf</a:t>
            </a:r>
            <a:r>
              <a:rPr lang="en-US" i="1" baseline="-25000" dirty="0" err="1"/>
              <a:t>b</a:t>
            </a:r>
            <a:endParaRPr lang="en-US" i="1" dirty="0"/>
          </a:p>
          <a:p>
            <a:r>
              <a:rPr lang="en-US" dirty="0"/>
              <a:t>OFDM splits into </a:t>
            </a:r>
            <a:r>
              <a:rPr lang="en-US" i="1" dirty="0"/>
              <a:t>N</a:t>
            </a:r>
            <a:r>
              <a:rPr lang="en-US" dirty="0"/>
              <a:t> parallel data streams</a:t>
            </a:r>
          </a:p>
          <a:p>
            <a:pPr lvl="1"/>
            <a:r>
              <a:rPr lang="en-US" dirty="0"/>
              <a:t>Called </a:t>
            </a:r>
            <a:r>
              <a:rPr lang="en-US" i="1" dirty="0"/>
              <a:t>subcarriers</a:t>
            </a:r>
          </a:p>
          <a:p>
            <a:pPr lvl="1"/>
            <a:r>
              <a:rPr lang="en-US" dirty="0"/>
              <a:t>Each with bandwidth </a:t>
            </a:r>
            <a:r>
              <a:rPr lang="en-US" i="1" dirty="0" err="1"/>
              <a:t>f</a:t>
            </a:r>
            <a:r>
              <a:rPr lang="en-US" i="1" baseline="-25000" dirty="0" err="1"/>
              <a:t>b</a:t>
            </a:r>
            <a:endParaRPr lang="en-US" dirty="0"/>
          </a:p>
          <a:p>
            <a:pPr lvl="1"/>
            <a:r>
              <a:rPr lang="en-US" dirty="0"/>
              <a:t>And data rate </a:t>
            </a:r>
            <a:r>
              <a:rPr lang="en-US" i="1" dirty="0"/>
              <a:t>R</a:t>
            </a:r>
            <a:r>
              <a:rPr lang="en-US" dirty="0"/>
              <a:t>/</a:t>
            </a:r>
            <a:r>
              <a:rPr lang="en-US" i="1" dirty="0"/>
              <a:t>N </a:t>
            </a:r>
            <a:r>
              <a:rPr lang="en-US" dirty="0"/>
              <a:t>(bit time </a:t>
            </a:r>
            <a:r>
              <a:rPr lang="en-US" i="1" dirty="0"/>
              <a:t>N</a:t>
            </a:r>
            <a:r>
              <a:rPr lang="en-US" dirty="0"/>
              <a:t>/</a:t>
            </a:r>
            <a:r>
              <a:rPr lang="en-US" i="1" dirty="0"/>
              <a:t>R</a:t>
            </a:r>
            <a:r>
              <a:rPr lang="en-US" dirty="0"/>
              <a:t>)</a:t>
            </a:r>
          </a:p>
        </p:txBody>
      </p:sp>
      <p:sp>
        <p:nvSpPr>
          <p:cNvPr id="6"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a:latin typeface="Times New Roman"/>
                <a:cs typeface="Times New Roman"/>
              </a:rPr>
              <a:t>Overview of Wireless 5-</a:t>
            </a:r>
            <a:fld id="{46E48147-4DBD-E646-92C0-0C9D8AFD71A7}" type="slidenum">
              <a:rPr lang="en-US" sz="1200" smtClean="0">
                <a:latin typeface="Times New Roman"/>
                <a:cs typeface="Times New Roman"/>
              </a:rPr>
              <a:pPr algn="r"/>
              <a:t>98</a:t>
            </a:fld>
            <a:endParaRPr lang="en-US" sz="1200" dirty="0">
              <a:latin typeface="Times New Roman"/>
              <a:cs typeface="Times New Roman"/>
            </a:endParaRPr>
          </a:p>
        </p:txBody>
      </p:sp>
      <p:pic>
        <p:nvPicPr>
          <p:cNvPr id="4" name="Picture 3">
            <a:extLst>
              <a:ext uri="{FF2B5EF4-FFF2-40B4-BE49-F238E27FC236}">
                <a16:creationId xmlns:a16="http://schemas.microsoft.com/office/drawing/2014/main" id="{A2CF61E1-DDF4-4668-A103-F70F398D6006}"/>
              </a:ext>
            </a:extLst>
          </p:cNvPr>
          <p:cNvPicPr>
            <a:picLocks noChangeAspect="1"/>
          </p:cNvPicPr>
          <p:nvPr/>
        </p:nvPicPr>
        <p:blipFill>
          <a:blip r:embed="rId3"/>
          <a:stretch>
            <a:fillRect/>
          </a:stretch>
        </p:blipFill>
        <p:spPr>
          <a:xfrm>
            <a:off x="1338262" y="5257800"/>
            <a:ext cx="6467475" cy="952500"/>
          </a:xfrm>
          <a:prstGeom prst="rect">
            <a:avLst/>
          </a:prstGeom>
        </p:spPr>
      </p:pic>
    </p:spTree>
    <p:extLst>
      <p:ext uri="{BB962C8B-B14F-4D97-AF65-F5344CB8AC3E}">
        <p14:creationId xmlns:p14="http://schemas.microsoft.com/office/powerpoint/2010/main" val="5904919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t>Figure 5.23 Conceptual Understanding of Orthogonal Frequency Division Multiplexing </a:t>
            </a:r>
          </a:p>
        </p:txBody>
      </p:sp>
      <p:sp>
        <p:nvSpPr>
          <p:cNvPr id="4" name="Text Placeholder 3"/>
          <p:cNvSpPr>
            <a:spLocks noGrp="1"/>
          </p:cNvSpPr>
          <p:nvPr>
            <p:ph type="body" sz="half" idx="2"/>
          </p:nvPr>
        </p:nvSpPr>
        <p:spPr/>
        <p:txBody>
          <a:bodyPr/>
          <a:lstStyle/>
          <a:p>
            <a:endParaRPr lang="en-US"/>
          </a:p>
        </p:txBody>
      </p:sp>
      <p:pic>
        <p:nvPicPr>
          <p:cNvPr id="3" name="Picture 2" descr="9_1_general_model_of_spread_spectrum_digital_communication_system.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pic>
        <p:nvPicPr>
          <p:cNvPr id="10" name="Picture Placeholder 9" descr="Ch08fig01.eps">
            <a:hlinkClick r:id="rId4"/>
          </p:cNvPr>
          <p:cNvPicPr>
            <a:picLocks noGrp="1" noChangeAspect="1"/>
          </p:cNvPicPr>
          <p:nvPr>
            <p:ph type="pic" idx="1"/>
          </p:nvPr>
        </p:nvPicPr>
        <p:blipFill>
          <a:blip r:embed="rId5">
            <a:extLst>
              <a:ext uri="{28A0092B-C50C-407E-A947-70E740481C1C}">
                <a14:useLocalDpi xmlns:a14="http://schemas.microsoft.com/office/drawing/2010/main" val="0"/>
              </a:ext>
            </a:extLst>
          </a:blip>
          <a:srcRect l="-67797" r="-67797"/>
          <a:stretch>
            <a:fillRect/>
          </a:stretch>
        </p:blipFill>
        <p:spPr/>
      </p:pic>
      <p:sp>
        <p:nvSpPr>
          <p:cNvPr id="7"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a:latin typeface="Times New Roman"/>
                <a:cs typeface="Times New Roman"/>
              </a:rPr>
              <a:t>Overview of Wireless 5-</a:t>
            </a:r>
            <a:fld id="{46E48147-4DBD-E646-92C0-0C9D8AFD71A7}" type="slidenum">
              <a:rPr lang="en-US" sz="1200" smtClean="0">
                <a:latin typeface="Times New Roman"/>
                <a:cs typeface="Times New Roman"/>
              </a:rPr>
              <a:pPr algn="r"/>
              <a:t>99</a:t>
            </a:fld>
            <a:endParaRPr lang="en-US" sz="1200" dirty="0">
              <a:latin typeface="Times New Roman"/>
              <a:cs typeface="Times New Roman"/>
            </a:endParaRPr>
          </a:p>
        </p:txBody>
      </p:sp>
    </p:spTree>
    <p:extLst>
      <p:ext uri="{BB962C8B-B14F-4D97-AF65-F5344CB8AC3E}">
        <p14:creationId xmlns:p14="http://schemas.microsoft.com/office/powerpoint/2010/main" val="1621121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WirelessBoo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WirelessBook.thmx</Template>
  <TotalTime>4714</TotalTime>
  <Words>5281</Words>
  <Application>Microsoft Office PowerPoint</Application>
  <PresentationFormat>On-screen Show (4:3)</PresentationFormat>
  <Paragraphs>737</Paragraphs>
  <Slides>105</Slides>
  <Notes>52</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105</vt:i4>
      </vt:variant>
    </vt:vector>
  </HeadingPairs>
  <TitlesOfParts>
    <vt:vector size="119" baseType="lpstr">
      <vt:lpstr>Arial</vt:lpstr>
      <vt:lpstr>Calibri</vt:lpstr>
      <vt:lpstr>Cambria Math</vt:lpstr>
      <vt:lpstr>PearsonMATHPRO08</vt:lpstr>
      <vt:lpstr>Times New Roman</vt:lpstr>
      <vt:lpstr>TimesTenLTStd-Bold</vt:lpstr>
      <vt:lpstr>TimesTenLTStd-Italic</vt:lpstr>
      <vt:lpstr>TimesTenLTStd-Roman</vt:lpstr>
      <vt:lpstr>Trebuchet MS</vt:lpstr>
      <vt:lpstr>Wingdings</vt:lpstr>
      <vt:lpstr>WirelessBook</vt:lpstr>
      <vt:lpstr>Office Theme</vt:lpstr>
      <vt:lpstr>1_Office Theme</vt:lpstr>
      <vt:lpstr>Equation</vt:lpstr>
      <vt:lpstr>CME433 Wireless Networks</vt:lpstr>
      <vt:lpstr> modulation techniques</vt:lpstr>
      <vt:lpstr>Modulation (MO</vt:lpstr>
      <vt:lpstr>Modulation (MO</vt:lpstr>
      <vt:lpstr>PowerPoint Presentation</vt:lpstr>
      <vt:lpstr>Modulation (MO</vt:lpstr>
      <vt:lpstr>Modulation</vt:lpstr>
      <vt:lpstr>7.1 Encoding and Modulation Techniques</vt:lpstr>
      <vt:lpstr>2.9 Effect of Noise on Digital Signal </vt:lpstr>
      <vt:lpstr>Modulation</vt:lpstr>
      <vt:lpstr>Modulation</vt:lpstr>
      <vt:lpstr>Modulation</vt:lpstr>
      <vt:lpstr>Modulation</vt:lpstr>
      <vt:lpstr>Modulation</vt:lpstr>
      <vt:lpstr>Modulation</vt:lpstr>
      <vt:lpstr>Factors Used to Compare Encoding Schemes</vt:lpstr>
      <vt:lpstr>SIGNAL ENCODING CRITERIA</vt:lpstr>
      <vt:lpstr>SIGNAL ENCODING CRITERIA</vt:lpstr>
      <vt:lpstr>Ders konuları</vt:lpstr>
      <vt:lpstr>PowerPoint Presentation</vt:lpstr>
      <vt:lpstr>Kodlama ve modülasyon yöntemleri</vt:lpstr>
      <vt:lpstr>Kodlama ve modülasyon yöntemleri</vt:lpstr>
      <vt:lpstr>Kodlama ve modülasyon yöntemleri</vt:lpstr>
      <vt:lpstr>Ders konuları</vt:lpstr>
      <vt:lpstr>Sinyal kodlama kriterleri</vt:lpstr>
      <vt:lpstr>Sinyal kodlama kriterleri</vt:lpstr>
      <vt:lpstr>Ders konuları</vt:lpstr>
      <vt:lpstr>Sayısal verinin analog sinyal ile iletimi</vt:lpstr>
      <vt:lpstr>Sayısal analog çevirme</vt:lpstr>
      <vt:lpstr>Ders konuları</vt:lpstr>
      <vt:lpstr>Genlik kaydırmalı anahtarlama</vt:lpstr>
      <vt:lpstr>Genlik kaydırmalı anahtarlama</vt:lpstr>
      <vt:lpstr>Ders konuları</vt:lpstr>
      <vt:lpstr>Frekans kaydırmalı anahtarlama</vt:lpstr>
      <vt:lpstr>Frekans kaydırmalı anahtarlama</vt:lpstr>
      <vt:lpstr>Ders konuları</vt:lpstr>
      <vt:lpstr>Faz kaydırmalı anahtarlama</vt:lpstr>
      <vt:lpstr>Faz kaydırmalı anahtarlama</vt:lpstr>
      <vt:lpstr>Faz kaydırmalı anahtarlama</vt:lpstr>
      <vt:lpstr>Ders konuları</vt:lpstr>
      <vt:lpstr>Analog verinin analog sinyal ile iletimi</vt:lpstr>
      <vt:lpstr>Ders konuları</vt:lpstr>
      <vt:lpstr>PowerPoint Presentation</vt:lpstr>
      <vt:lpstr>Genlik modülasyonu</vt:lpstr>
      <vt:lpstr>Ders konuları</vt:lpstr>
      <vt:lpstr>Frekans modülasyonu</vt:lpstr>
      <vt:lpstr>Frekans modülasyonu</vt:lpstr>
      <vt:lpstr>Ders konuları</vt:lpstr>
      <vt:lpstr>Faz modülasyonu</vt:lpstr>
      <vt:lpstr>Basic Digital Modulation Techniques</vt:lpstr>
      <vt:lpstr>Basic Digital Modulation Techniques</vt:lpstr>
      <vt:lpstr>Amplitude-Shift Keying</vt:lpstr>
      <vt:lpstr>Amplitude-Shift Keying</vt:lpstr>
      <vt:lpstr>Amplitude-Shift Keying</vt:lpstr>
      <vt:lpstr>Amplitude-Shift Keying</vt:lpstr>
      <vt:lpstr>Amplitude-Shift Keying</vt:lpstr>
      <vt:lpstr>Example</vt:lpstr>
      <vt:lpstr>Example</vt:lpstr>
      <vt:lpstr>Binary Frequency-Shift Keying (BFSK)</vt:lpstr>
      <vt:lpstr>Binary Frequency-Shift Keying (BFSK)</vt:lpstr>
      <vt:lpstr>Binary Frequency-Shift Keying (BFSK)</vt:lpstr>
      <vt:lpstr>Binary Frequency-Shift Keying (BFSK)</vt:lpstr>
      <vt:lpstr>7.3 Full-Duplex FSK Transmission on a Voice Grade Channel</vt:lpstr>
      <vt:lpstr>Example</vt:lpstr>
      <vt:lpstr>Example</vt:lpstr>
      <vt:lpstr>Multiple Frequency-Shift Keying (MFSK)</vt:lpstr>
      <vt:lpstr>Multiple Frequency-Shift Keying (MFSK)</vt:lpstr>
      <vt:lpstr>Multiple Frequency-Shift Keying (MFSK)</vt:lpstr>
      <vt:lpstr>Multiple Frequency-Shift Keying (MFSK)</vt:lpstr>
      <vt:lpstr>Phase-Shift Keying (PSK)</vt:lpstr>
      <vt:lpstr>Phase-Shift Keying (PSK)</vt:lpstr>
      <vt:lpstr>Phase-Shift Keying (PSK)</vt:lpstr>
      <vt:lpstr>Example</vt:lpstr>
      <vt:lpstr>Phase-Shift Keying (PSK)</vt:lpstr>
      <vt:lpstr>7.5 Differential Phase-Shift Keying</vt:lpstr>
      <vt:lpstr>Quadrature Phase-Shift Keying (PSK)</vt:lpstr>
      <vt:lpstr>7.6 QPSK Constellation Diagram</vt:lpstr>
      <vt:lpstr>7.6 QPSK Constellation Diagram</vt:lpstr>
      <vt:lpstr>Quadrature Amplitude Modulation</vt:lpstr>
      <vt:lpstr>7.11 16QAM Constellation Diagram</vt:lpstr>
      <vt:lpstr>Error Control</vt:lpstr>
      <vt:lpstr>PowerPoint Presentation</vt:lpstr>
      <vt:lpstr>PowerPoint Presentation</vt:lpstr>
      <vt:lpstr>Error Correction Example</vt:lpstr>
      <vt:lpstr>Multiplexing</vt:lpstr>
      <vt:lpstr>Multiplexing</vt:lpstr>
      <vt:lpstr>2.11 Multiplexing </vt:lpstr>
      <vt:lpstr>Reasons for Widespread Use of Multiplexing</vt:lpstr>
      <vt:lpstr>Multiplexing Techniques</vt:lpstr>
      <vt:lpstr>Multiplexing Techniques</vt:lpstr>
      <vt:lpstr>2.12 FDM and TDM </vt:lpstr>
      <vt:lpstr>2.13 Synchronous TDM System </vt:lpstr>
      <vt:lpstr>Code-division multiplexing (CDMA)</vt:lpstr>
      <vt:lpstr>Code-division multiplexing (CDMA)</vt:lpstr>
      <vt:lpstr>Code-division multiplexing (CDMA)</vt:lpstr>
      <vt:lpstr>Code-division multiplexing (CDMA)</vt:lpstr>
      <vt:lpstr>orthogonal frequency division multiplexing (ofdm)</vt:lpstr>
      <vt:lpstr>How OFDM works</vt:lpstr>
      <vt:lpstr>Figure 5.23 Conceptual Understanding of Orthogonal Frequency Division Multiplexing </vt:lpstr>
      <vt:lpstr>Orthogonality</vt:lpstr>
      <vt:lpstr>Figure 5.24 Illustration of Orthogonality of OFDM </vt:lpstr>
      <vt:lpstr>Benefits of OFDM</vt:lpstr>
      <vt:lpstr>Multiple Access Methods</vt:lpstr>
      <vt:lpstr>Summary</vt:lpstr>
      <vt:lpstr>Thank You Q &amp; A</vt:lpstr>
    </vt:vector>
  </TitlesOfParts>
  <Company>UMKC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wireless channel</dc:title>
  <dc:creator>Pedro Tonhozi de Oliveira</dc:creator>
  <cp:lastModifiedBy>NISREEN BOUTA</cp:lastModifiedBy>
  <cp:revision>107</cp:revision>
  <dcterms:created xsi:type="dcterms:W3CDTF">2015-02-16T19:48:41Z</dcterms:created>
  <dcterms:modified xsi:type="dcterms:W3CDTF">2023-11-20T13:37:07Z</dcterms:modified>
</cp:coreProperties>
</file>